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7" r:id="rId1"/>
  </p:sldMasterIdLst>
  <p:notesMasterIdLst>
    <p:notesMasterId r:id="rId17"/>
  </p:notesMasterIdLst>
  <p:sldIdLst>
    <p:sldId id="256" r:id="rId2"/>
    <p:sldId id="315" r:id="rId3"/>
    <p:sldId id="316" r:id="rId4"/>
    <p:sldId id="318" r:id="rId5"/>
    <p:sldId id="319" r:id="rId6"/>
    <p:sldId id="320" r:id="rId7"/>
    <p:sldId id="321" r:id="rId8"/>
    <p:sldId id="322" r:id="rId9"/>
    <p:sldId id="323" r:id="rId10"/>
    <p:sldId id="324" r:id="rId11"/>
    <p:sldId id="325" r:id="rId12"/>
    <p:sldId id="326" r:id="rId13"/>
    <p:sldId id="327" r:id="rId14"/>
    <p:sldId id="314" r:id="rId15"/>
    <p:sldId id="312" r:id="rId16"/>
  </p:sldIdLst>
  <p:sldSz cx="9144000" cy="5143500" type="screen16x9"/>
  <p:notesSz cx="6858000" cy="9144000"/>
  <p:embeddedFontLst>
    <p:embeddedFont>
      <p:font typeface="Cambria Math" panose="02040503050406030204" pitchFamily="18" charset="0"/>
      <p:regular r:id="rId18"/>
    </p:embeddedFont>
    <p:embeddedFont>
      <p:font typeface="DM Sans" pitchFamily="2" charset="-18"/>
      <p:regular r:id="rId19"/>
      <p:bold r:id="rId20"/>
      <p:italic r:id="rId21"/>
      <p:boldItalic r:id="rId22"/>
    </p:embeddedFont>
    <p:embeddedFont>
      <p:font typeface="Encode Sans" panose="020B0604020202020204" charset="-18"/>
      <p:regular r:id="rId23"/>
      <p:bold r:id="rId24"/>
    </p:embeddedFont>
    <p:embeddedFont>
      <p:font typeface="Lato" panose="020F0502020204030203" pitchFamily="34" charset="0"/>
      <p:regular r:id="rId25"/>
      <p:bold r:id="rId26"/>
      <p:italic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63"/>
    <a:srgbClr val="808080"/>
    <a:srgbClr val="E2D8A3"/>
    <a:srgbClr val="999999"/>
    <a:srgbClr val="FDA858"/>
    <a:srgbClr val="FDA656"/>
    <a:srgbClr val="F8F8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7DEF4BE-1227-4284-8F5B-7CB9737E2D0D}">
  <a:tblStyle styleId="{87DEF4BE-1227-4284-8F5B-7CB9737E2D0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B02FE6D-C235-477A-A38C-2CD67E4C6302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2509" autoAdjust="0"/>
  </p:normalViewPr>
  <p:slideViewPr>
    <p:cSldViewPr snapToGrid="0">
      <p:cViewPr>
        <p:scale>
          <a:sx n="100" d="100"/>
          <a:sy n="100" d="100"/>
        </p:scale>
        <p:origin x="946" y="1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23484257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>
          <a:extLst>
            <a:ext uri="{FF2B5EF4-FFF2-40B4-BE49-F238E27FC236}">
              <a16:creationId xmlns:a16="http://schemas.microsoft.com/office/drawing/2014/main" id="{859177EB-4F9F-36FF-2A79-BBDE507555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54dda1946d_6_344:notes">
            <a:extLst>
              <a:ext uri="{FF2B5EF4-FFF2-40B4-BE49-F238E27FC236}">
                <a16:creationId xmlns:a16="http://schemas.microsoft.com/office/drawing/2014/main" id="{5E85BBC3-12A3-D883-275D-6299C318098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54dda1946d_6_344:notes">
            <a:extLst>
              <a:ext uri="{FF2B5EF4-FFF2-40B4-BE49-F238E27FC236}">
                <a16:creationId xmlns:a16="http://schemas.microsoft.com/office/drawing/2014/main" id="{FDBE9BC5-6A83-7885-0BD5-A9A8F8F02B0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78376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>
          <a:extLst>
            <a:ext uri="{FF2B5EF4-FFF2-40B4-BE49-F238E27FC236}">
              <a16:creationId xmlns:a16="http://schemas.microsoft.com/office/drawing/2014/main" id="{AA850145-ADDD-6150-FE06-B3875D9053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54dda1946d_6_344:notes">
            <a:extLst>
              <a:ext uri="{FF2B5EF4-FFF2-40B4-BE49-F238E27FC236}">
                <a16:creationId xmlns:a16="http://schemas.microsoft.com/office/drawing/2014/main" id="{DE40DAB0-8158-4704-1B7E-3E543CBEEAF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54dda1946d_6_344:notes">
            <a:extLst>
              <a:ext uri="{FF2B5EF4-FFF2-40B4-BE49-F238E27FC236}">
                <a16:creationId xmlns:a16="http://schemas.microsoft.com/office/drawing/2014/main" id="{BBB62C56-179A-884B-E70B-766B946CF71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75716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>
          <a:extLst>
            <a:ext uri="{FF2B5EF4-FFF2-40B4-BE49-F238E27FC236}">
              <a16:creationId xmlns:a16="http://schemas.microsoft.com/office/drawing/2014/main" id="{FEF8A81F-19DA-1AD0-3B61-7B340153CB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54dda1946d_6_322:notes">
            <a:extLst>
              <a:ext uri="{FF2B5EF4-FFF2-40B4-BE49-F238E27FC236}">
                <a16:creationId xmlns:a16="http://schemas.microsoft.com/office/drawing/2014/main" id="{9BA4B9DD-746E-9973-A94D-2C8B9EB23EF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54dda1946d_6_322:notes">
            <a:extLst>
              <a:ext uri="{FF2B5EF4-FFF2-40B4-BE49-F238E27FC236}">
                <a16:creationId xmlns:a16="http://schemas.microsoft.com/office/drawing/2014/main" id="{8CC0E10D-A781-6E31-5CFF-43248DFA2DA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179233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>
          <a:extLst>
            <a:ext uri="{FF2B5EF4-FFF2-40B4-BE49-F238E27FC236}">
              <a16:creationId xmlns:a16="http://schemas.microsoft.com/office/drawing/2014/main" id="{6919F09E-38D4-893E-CBC2-142D1A5D2F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54dda1946d_6_257:notes">
            <a:extLst>
              <a:ext uri="{FF2B5EF4-FFF2-40B4-BE49-F238E27FC236}">
                <a16:creationId xmlns:a16="http://schemas.microsoft.com/office/drawing/2014/main" id="{2F882E57-6F4C-30C1-9759-D2E06A989A2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54dda1946d_6_257:notes">
            <a:extLst>
              <a:ext uri="{FF2B5EF4-FFF2-40B4-BE49-F238E27FC236}">
                <a16:creationId xmlns:a16="http://schemas.microsoft.com/office/drawing/2014/main" id="{3FBB47D5-134D-1DB1-31B5-C47B3EC1F26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95287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8">
          <a:extLst>
            <a:ext uri="{FF2B5EF4-FFF2-40B4-BE49-F238E27FC236}">
              <a16:creationId xmlns:a16="http://schemas.microsoft.com/office/drawing/2014/main" id="{5C73CF2F-634A-12BA-89D1-48BFE10B87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g135e18421cc_13_10:notes">
            <a:extLst>
              <a:ext uri="{FF2B5EF4-FFF2-40B4-BE49-F238E27FC236}">
                <a16:creationId xmlns:a16="http://schemas.microsoft.com/office/drawing/2014/main" id="{3A40FD5B-E08F-1390-ACBB-8303F8EAA53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0" name="Google Shape;740;g135e18421cc_13_10:notes">
            <a:extLst>
              <a:ext uri="{FF2B5EF4-FFF2-40B4-BE49-F238E27FC236}">
                <a16:creationId xmlns:a16="http://schemas.microsoft.com/office/drawing/2014/main" id="{E48C17EF-AB64-BE02-C783-DDDCAEFD27B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84588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3A1uf1Q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/>
          </a:blip>
          <a:srcRect l="8440" t="53991" r="32496" b="2501"/>
          <a:stretch/>
        </p:blipFill>
        <p:spPr>
          <a:xfrm>
            <a:off x="0" y="0"/>
            <a:ext cx="3157350" cy="1978176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911150" y="1455988"/>
            <a:ext cx="5318400" cy="161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911150" y="3354913"/>
            <a:ext cx="3157500" cy="65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7" name="Google Shape;207;p28"/>
          <p:cNvGrpSpPr/>
          <p:nvPr/>
        </p:nvGrpSpPr>
        <p:grpSpPr>
          <a:xfrm flipH="1">
            <a:off x="352229" y="255930"/>
            <a:ext cx="997327" cy="567147"/>
            <a:chOff x="5692063" y="3258250"/>
            <a:chExt cx="1143200" cy="650100"/>
          </a:xfrm>
        </p:grpSpPr>
        <p:sp>
          <p:nvSpPr>
            <p:cNvPr id="208" name="Google Shape;208;p28"/>
            <p:cNvSpPr/>
            <p:nvPr/>
          </p:nvSpPr>
          <p:spPr>
            <a:xfrm>
              <a:off x="6185162" y="3258250"/>
              <a:ext cx="650100" cy="650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209" name="Google Shape;209;p28"/>
            <p:cNvSpPr/>
            <p:nvPr/>
          </p:nvSpPr>
          <p:spPr>
            <a:xfrm>
              <a:off x="5692063" y="3526781"/>
              <a:ext cx="877482" cy="113038"/>
            </a:xfrm>
            <a:custGeom>
              <a:avLst/>
              <a:gdLst/>
              <a:ahLst/>
              <a:cxnLst/>
              <a:rect l="l" t="t" r="r" b="b"/>
              <a:pathLst>
                <a:path w="7977111" h="962025" extrusionOk="0">
                  <a:moveTo>
                    <a:pt x="6645669" y="962025"/>
                  </a:moveTo>
                  <a:cubicBezTo>
                    <a:pt x="6269518" y="962025"/>
                    <a:pt x="6077113" y="739797"/>
                    <a:pt x="5907796" y="543544"/>
                  </a:cubicBezTo>
                  <a:cubicBezTo>
                    <a:pt x="5745214" y="354987"/>
                    <a:pt x="5603796" y="192405"/>
                    <a:pt x="5315189" y="192405"/>
                  </a:cubicBezTo>
                  <a:cubicBezTo>
                    <a:pt x="5026581" y="192405"/>
                    <a:pt x="4886125" y="354987"/>
                    <a:pt x="4723543" y="543544"/>
                  </a:cubicBezTo>
                  <a:cubicBezTo>
                    <a:pt x="4554227" y="739797"/>
                    <a:pt x="4362784" y="962025"/>
                    <a:pt x="3986632" y="962025"/>
                  </a:cubicBezTo>
                  <a:cubicBezTo>
                    <a:pt x="3610480" y="962025"/>
                    <a:pt x="3418075" y="739797"/>
                    <a:pt x="3248759" y="543544"/>
                  </a:cubicBezTo>
                  <a:cubicBezTo>
                    <a:pt x="3086177" y="354987"/>
                    <a:pt x="2944759" y="192405"/>
                    <a:pt x="2657113" y="192405"/>
                  </a:cubicBezTo>
                  <a:cubicBezTo>
                    <a:pt x="2369468" y="192405"/>
                    <a:pt x="2228050" y="354987"/>
                    <a:pt x="2065468" y="543544"/>
                  </a:cubicBezTo>
                  <a:cubicBezTo>
                    <a:pt x="1896151" y="739797"/>
                    <a:pt x="1704708" y="962025"/>
                    <a:pt x="1328557" y="962025"/>
                  </a:cubicBezTo>
                  <a:cubicBezTo>
                    <a:pt x="952405" y="962025"/>
                    <a:pt x="760962" y="739797"/>
                    <a:pt x="591645" y="543544"/>
                  </a:cubicBezTo>
                  <a:cubicBezTo>
                    <a:pt x="429063" y="354987"/>
                    <a:pt x="288608" y="192405"/>
                    <a:pt x="0" y="192405"/>
                  </a:cubicBezTo>
                  <a:lnTo>
                    <a:pt x="0" y="0"/>
                  </a:lnTo>
                  <a:cubicBezTo>
                    <a:pt x="376152" y="0"/>
                    <a:pt x="567595" y="222228"/>
                    <a:pt x="736911" y="418481"/>
                  </a:cubicBezTo>
                  <a:cubicBezTo>
                    <a:pt x="899493" y="607038"/>
                    <a:pt x="1039949" y="769620"/>
                    <a:pt x="1328557" y="769620"/>
                  </a:cubicBezTo>
                  <a:cubicBezTo>
                    <a:pt x="1617164" y="769620"/>
                    <a:pt x="1757620" y="607038"/>
                    <a:pt x="1920202" y="418481"/>
                  </a:cubicBezTo>
                  <a:cubicBezTo>
                    <a:pt x="2089518" y="222228"/>
                    <a:pt x="2280961" y="0"/>
                    <a:pt x="2658075" y="0"/>
                  </a:cubicBezTo>
                  <a:cubicBezTo>
                    <a:pt x="3035189" y="0"/>
                    <a:pt x="3226632" y="222228"/>
                    <a:pt x="3395949" y="418481"/>
                  </a:cubicBezTo>
                  <a:cubicBezTo>
                    <a:pt x="3558531" y="607038"/>
                    <a:pt x="3699949" y="769620"/>
                    <a:pt x="3987594" y="769620"/>
                  </a:cubicBezTo>
                  <a:cubicBezTo>
                    <a:pt x="4275240" y="769620"/>
                    <a:pt x="4416657" y="607038"/>
                    <a:pt x="4579240" y="418481"/>
                  </a:cubicBezTo>
                  <a:cubicBezTo>
                    <a:pt x="4748556" y="222228"/>
                    <a:pt x="4939999" y="0"/>
                    <a:pt x="5316151" y="0"/>
                  </a:cubicBezTo>
                  <a:cubicBezTo>
                    <a:pt x="5692303" y="0"/>
                    <a:pt x="5884708" y="222228"/>
                    <a:pt x="6054024" y="418481"/>
                  </a:cubicBezTo>
                  <a:cubicBezTo>
                    <a:pt x="6216606" y="607038"/>
                    <a:pt x="6358024" y="769620"/>
                    <a:pt x="6646631" y="769620"/>
                  </a:cubicBezTo>
                  <a:cubicBezTo>
                    <a:pt x="6935239" y="769620"/>
                    <a:pt x="7075694" y="607038"/>
                    <a:pt x="7239239" y="418481"/>
                  </a:cubicBezTo>
                  <a:cubicBezTo>
                    <a:pt x="7408555" y="222228"/>
                    <a:pt x="7600960" y="0"/>
                    <a:pt x="7977112" y="0"/>
                  </a:cubicBezTo>
                  <a:lnTo>
                    <a:pt x="7977112" y="192405"/>
                  </a:lnTo>
                  <a:cubicBezTo>
                    <a:pt x="7688505" y="192405"/>
                    <a:pt x="7548049" y="354987"/>
                    <a:pt x="7384504" y="543544"/>
                  </a:cubicBezTo>
                  <a:cubicBezTo>
                    <a:pt x="7215188" y="739797"/>
                    <a:pt x="7022783" y="962025"/>
                    <a:pt x="6646631" y="962025"/>
                  </a:cubicBezTo>
                  <a:lnTo>
                    <a:pt x="6645669" y="96202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0" name="Google Shape;210;p28"/>
          <p:cNvGrpSpPr/>
          <p:nvPr/>
        </p:nvGrpSpPr>
        <p:grpSpPr>
          <a:xfrm>
            <a:off x="0" y="0"/>
            <a:ext cx="9144000" cy="5180025"/>
            <a:chOff x="0" y="0"/>
            <a:chExt cx="9144000" cy="5180025"/>
          </a:xfrm>
        </p:grpSpPr>
        <p:pic>
          <p:nvPicPr>
            <p:cNvPr id="211" name="Google Shape;211;p28"/>
            <p:cNvPicPr preferRelativeResize="0"/>
            <p:nvPr/>
          </p:nvPicPr>
          <p:blipFill rotWithShape="1">
            <a:blip r:embed="rId2">
              <a:alphaModFix/>
            </a:blip>
            <a:srcRect l="48039" t="5892" r="5342" b="25430"/>
            <a:stretch/>
          </p:blipFill>
          <p:spPr>
            <a:xfrm rot="10800000" flipH="1">
              <a:off x="0" y="2057399"/>
              <a:ext cx="2492099" cy="31226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2" name="Google Shape;212;p28"/>
            <p:cNvPicPr preferRelativeResize="0"/>
            <p:nvPr/>
          </p:nvPicPr>
          <p:blipFill rotWithShape="1">
            <a:blip r:embed="rId2">
              <a:alphaModFix/>
            </a:blip>
            <a:srcRect l="29075" t="54998" r="35396" b="22973"/>
            <a:stretch/>
          </p:blipFill>
          <p:spPr>
            <a:xfrm flipH="1">
              <a:off x="7430776" y="0"/>
              <a:ext cx="1713224" cy="90352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30" name="Google Shape;30;p6"/>
          <p:cNvGrpSpPr/>
          <p:nvPr/>
        </p:nvGrpSpPr>
        <p:grpSpPr>
          <a:xfrm rot="-5400000">
            <a:off x="8341022" y="89747"/>
            <a:ext cx="432705" cy="710396"/>
            <a:chOff x="5741750" y="3809796"/>
            <a:chExt cx="674100" cy="1106709"/>
          </a:xfrm>
        </p:grpSpPr>
        <p:sp>
          <p:nvSpPr>
            <p:cNvPr id="31" name="Google Shape;31;p6"/>
            <p:cNvSpPr/>
            <p:nvPr/>
          </p:nvSpPr>
          <p:spPr>
            <a:xfrm>
              <a:off x="5741750" y="4242405"/>
              <a:ext cx="674100" cy="674100"/>
            </a:xfrm>
            <a:prstGeom prst="pie">
              <a:avLst>
                <a:gd name="adj1" fmla="val 0"/>
                <a:gd name="adj2" fmla="val 10772809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2" name="Google Shape;32;p6"/>
            <p:cNvSpPr/>
            <p:nvPr/>
          </p:nvSpPr>
          <p:spPr>
            <a:xfrm>
              <a:off x="5741750" y="3809796"/>
              <a:ext cx="674100" cy="674100"/>
            </a:xfrm>
            <a:prstGeom prst="pie">
              <a:avLst>
                <a:gd name="adj1" fmla="val 0"/>
                <a:gd name="adj2" fmla="val 10772809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33" name="Google Shape;33;p6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34" name="Google Shape;34;p6"/>
            <p:cNvPicPr preferRelativeResize="0"/>
            <p:nvPr/>
          </p:nvPicPr>
          <p:blipFill rotWithShape="1">
            <a:blip r:embed="rId2">
              <a:alphaModFix/>
            </a:blip>
            <a:srcRect l="8459" t="64040" r="27695" b="3101"/>
            <a:stretch/>
          </p:blipFill>
          <p:spPr>
            <a:xfrm>
              <a:off x="0" y="0"/>
              <a:ext cx="3078676" cy="13476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" name="Google Shape;35;p6"/>
            <p:cNvPicPr preferRelativeResize="0"/>
            <p:nvPr/>
          </p:nvPicPr>
          <p:blipFill rotWithShape="1">
            <a:blip r:embed="rId2">
              <a:alphaModFix/>
            </a:blip>
            <a:srcRect l="56089" t="4714" r="-3922" b="27161"/>
            <a:stretch/>
          </p:blipFill>
          <p:spPr>
            <a:xfrm rot="10800000">
              <a:off x="6837399" y="2349201"/>
              <a:ext cx="2306601" cy="279429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4926900" cy="66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subTitle" idx="1"/>
          </p:nvPr>
        </p:nvSpPr>
        <p:spPr>
          <a:xfrm>
            <a:off x="720000" y="1574002"/>
            <a:ext cx="3887400" cy="26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Char char="○"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Char char="■"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Char char="●"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Char char="○"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■"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●"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○"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9" name="Google Shape;39;p7"/>
          <p:cNvSpPr>
            <a:spLocks noGrp="1"/>
          </p:cNvSpPr>
          <p:nvPr>
            <p:ph type="pic" idx="2"/>
          </p:nvPr>
        </p:nvSpPr>
        <p:spPr>
          <a:xfrm>
            <a:off x="5646899" y="2550"/>
            <a:ext cx="34971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40" name="Google Shape;40;p7"/>
          <p:cNvSpPr/>
          <p:nvPr/>
        </p:nvSpPr>
        <p:spPr>
          <a:xfrm flipH="1">
            <a:off x="338156" y="4554697"/>
            <a:ext cx="757826" cy="98608"/>
          </a:xfrm>
          <a:custGeom>
            <a:avLst/>
            <a:gdLst/>
            <a:ahLst/>
            <a:cxnLst/>
            <a:rect l="l" t="t" r="r" b="b"/>
            <a:pathLst>
              <a:path w="7977111" h="962025" extrusionOk="0">
                <a:moveTo>
                  <a:pt x="6645669" y="962025"/>
                </a:moveTo>
                <a:cubicBezTo>
                  <a:pt x="6269518" y="962025"/>
                  <a:pt x="6077113" y="739797"/>
                  <a:pt x="5907796" y="543544"/>
                </a:cubicBezTo>
                <a:cubicBezTo>
                  <a:pt x="5745214" y="354987"/>
                  <a:pt x="5603796" y="192405"/>
                  <a:pt x="5315189" y="192405"/>
                </a:cubicBezTo>
                <a:cubicBezTo>
                  <a:pt x="5026581" y="192405"/>
                  <a:pt x="4886125" y="354987"/>
                  <a:pt x="4723543" y="543544"/>
                </a:cubicBezTo>
                <a:cubicBezTo>
                  <a:pt x="4554227" y="739797"/>
                  <a:pt x="4362784" y="962025"/>
                  <a:pt x="3986632" y="962025"/>
                </a:cubicBezTo>
                <a:cubicBezTo>
                  <a:pt x="3610480" y="962025"/>
                  <a:pt x="3418075" y="739797"/>
                  <a:pt x="3248759" y="543544"/>
                </a:cubicBezTo>
                <a:cubicBezTo>
                  <a:pt x="3086177" y="354987"/>
                  <a:pt x="2944759" y="192405"/>
                  <a:pt x="2657113" y="192405"/>
                </a:cubicBezTo>
                <a:cubicBezTo>
                  <a:pt x="2369468" y="192405"/>
                  <a:pt x="2228050" y="354987"/>
                  <a:pt x="2065468" y="543544"/>
                </a:cubicBezTo>
                <a:cubicBezTo>
                  <a:pt x="1896151" y="739797"/>
                  <a:pt x="1704708" y="962025"/>
                  <a:pt x="1328557" y="962025"/>
                </a:cubicBezTo>
                <a:cubicBezTo>
                  <a:pt x="952405" y="962025"/>
                  <a:pt x="760962" y="739797"/>
                  <a:pt x="591645" y="543544"/>
                </a:cubicBezTo>
                <a:cubicBezTo>
                  <a:pt x="429063" y="354987"/>
                  <a:pt x="288608" y="192405"/>
                  <a:pt x="0" y="192405"/>
                </a:cubicBezTo>
                <a:lnTo>
                  <a:pt x="0" y="0"/>
                </a:lnTo>
                <a:cubicBezTo>
                  <a:pt x="376152" y="0"/>
                  <a:pt x="567595" y="222228"/>
                  <a:pt x="736911" y="418481"/>
                </a:cubicBezTo>
                <a:cubicBezTo>
                  <a:pt x="899493" y="607038"/>
                  <a:pt x="1039949" y="769620"/>
                  <a:pt x="1328557" y="769620"/>
                </a:cubicBezTo>
                <a:cubicBezTo>
                  <a:pt x="1617164" y="769620"/>
                  <a:pt x="1757620" y="607038"/>
                  <a:pt x="1920202" y="418481"/>
                </a:cubicBezTo>
                <a:cubicBezTo>
                  <a:pt x="2089518" y="222228"/>
                  <a:pt x="2280961" y="0"/>
                  <a:pt x="2658075" y="0"/>
                </a:cubicBezTo>
                <a:cubicBezTo>
                  <a:pt x="3035189" y="0"/>
                  <a:pt x="3226632" y="222228"/>
                  <a:pt x="3395949" y="418481"/>
                </a:cubicBezTo>
                <a:cubicBezTo>
                  <a:pt x="3558531" y="607038"/>
                  <a:pt x="3699949" y="769620"/>
                  <a:pt x="3987594" y="769620"/>
                </a:cubicBezTo>
                <a:cubicBezTo>
                  <a:pt x="4275240" y="769620"/>
                  <a:pt x="4416657" y="607038"/>
                  <a:pt x="4579240" y="418481"/>
                </a:cubicBezTo>
                <a:cubicBezTo>
                  <a:pt x="4748556" y="222228"/>
                  <a:pt x="4939999" y="0"/>
                  <a:pt x="5316151" y="0"/>
                </a:cubicBezTo>
                <a:cubicBezTo>
                  <a:pt x="5692303" y="0"/>
                  <a:pt x="5884708" y="222228"/>
                  <a:pt x="6054024" y="418481"/>
                </a:cubicBezTo>
                <a:cubicBezTo>
                  <a:pt x="6216606" y="607038"/>
                  <a:pt x="6358024" y="769620"/>
                  <a:pt x="6646631" y="769620"/>
                </a:cubicBezTo>
                <a:cubicBezTo>
                  <a:pt x="6935239" y="769620"/>
                  <a:pt x="7075694" y="607038"/>
                  <a:pt x="7239239" y="418481"/>
                </a:cubicBezTo>
                <a:cubicBezTo>
                  <a:pt x="7408555" y="222228"/>
                  <a:pt x="7600960" y="0"/>
                  <a:pt x="7977112" y="0"/>
                </a:cubicBezTo>
                <a:lnTo>
                  <a:pt x="7977112" y="192405"/>
                </a:lnTo>
                <a:cubicBezTo>
                  <a:pt x="7688505" y="192405"/>
                  <a:pt x="7548049" y="354987"/>
                  <a:pt x="7384504" y="543544"/>
                </a:cubicBezTo>
                <a:cubicBezTo>
                  <a:pt x="7215188" y="739797"/>
                  <a:pt x="7022783" y="962025"/>
                  <a:pt x="6646631" y="962025"/>
                </a:cubicBezTo>
                <a:lnTo>
                  <a:pt x="6645669" y="962025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 txBox="1">
            <a:spLocks noGrp="1"/>
          </p:cNvSpPr>
          <p:nvPr>
            <p:ph type="title"/>
          </p:nvPr>
        </p:nvSpPr>
        <p:spPr>
          <a:xfrm>
            <a:off x="1998975" y="1424975"/>
            <a:ext cx="3639600" cy="116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subTitle" idx="1"/>
          </p:nvPr>
        </p:nvSpPr>
        <p:spPr>
          <a:xfrm>
            <a:off x="1998975" y="2586400"/>
            <a:ext cx="3639600" cy="99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47" name="Google Shape;47;p9"/>
          <p:cNvPicPr preferRelativeResize="0"/>
          <p:nvPr/>
        </p:nvPicPr>
        <p:blipFill rotWithShape="1">
          <a:blip r:embed="rId2">
            <a:alphaModFix/>
          </a:blip>
          <a:srcRect l="48039" t="5892" r="5342" b="25430"/>
          <a:stretch/>
        </p:blipFill>
        <p:spPr>
          <a:xfrm rot="10800000" flipH="1">
            <a:off x="0" y="2057399"/>
            <a:ext cx="2492099" cy="31226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" name="Google Shape;48;p9"/>
          <p:cNvGrpSpPr/>
          <p:nvPr/>
        </p:nvGrpSpPr>
        <p:grpSpPr>
          <a:xfrm>
            <a:off x="352229" y="255930"/>
            <a:ext cx="5238060" cy="5577768"/>
            <a:chOff x="352229" y="255930"/>
            <a:chExt cx="5238060" cy="5577768"/>
          </a:xfrm>
        </p:grpSpPr>
        <p:sp>
          <p:nvSpPr>
            <p:cNvPr id="49" name="Google Shape;49;p9"/>
            <p:cNvSpPr/>
            <p:nvPr/>
          </p:nvSpPr>
          <p:spPr>
            <a:xfrm flipH="1">
              <a:off x="352229" y="255930"/>
              <a:ext cx="567147" cy="56714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50" name="Google Shape;50;p9"/>
            <p:cNvSpPr/>
            <p:nvPr/>
          </p:nvSpPr>
          <p:spPr>
            <a:xfrm flipH="1">
              <a:off x="584041" y="490197"/>
              <a:ext cx="765515" cy="98614"/>
            </a:xfrm>
            <a:custGeom>
              <a:avLst/>
              <a:gdLst/>
              <a:ahLst/>
              <a:cxnLst/>
              <a:rect l="l" t="t" r="r" b="b"/>
              <a:pathLst>
                <a:path w="7977111" h="962025" extrusionOk="0">
                  <a:moveTo>
                    <a:pt x="6645669" y="962025"/>
                  </a:moveTo>
                  <a:cubicBezTo>
                    <a:pt x="6269518" y="962025"/>
                    <a:pt x="6077113" y="739797"/>
                    <a:pt x="5907796" y="543544"/>
                  </a:cubicBezTo>
                  <a:cubicBezTo>
                    <a:pt x="5745214" y="354987"/>
                    <a:pt x="5603796" y="192405"/>
                    <a:pt x="5315189" y="192405"/>
                  </a:cubicBezTo>
                  <a:cubicBezTo>
                    <a:pt x="5026581" y="192405"/>
                    <a:pt x="4886125" y="354987"/>
                    <a:pt x="4723543" y="543544"/>
                  </a:cubicBezTo>
                  <a:cubicBezTo>
                    <a:pt x="4554227" y="739797"/>
                    <a:pt x="4362784" y="962025"/>
                    <a:pt x="3986632" y="962025"/>
                  </a:cubicBezTo>
                  <a:cubicBezTo>
                    <a:pt x="3610480" y="962025"/>
                    <a:pt x="3418075" y="739797"/>
                    <a:pt x="3248759" y="543544"/>
                  </a:cubicBezTo>
                  <a:cubicBezTo>
                    <a:pt x="3086177" y="354987"/>
                    <a:pt x="2944759" y="192405"/>
                    <a:pt x="2657113" y="192405"/>
                  </a:cubicBezTo>
                  <a:cubicBezTo>
                    <a:pt x="2369468" y="192405"/>
                    <a:pt x="2228050" y="354987"/>
                    <a:pt x="2065468" y="543544"/>
                  </a:cubicBezTo>
                  <a:cubicBezTo>
                    <a:pt x="1896151" y="739797"/>
                    <a:pt x="1704708" y="962025"/>
                    <a:pt x="1328557" y="962025"/>
                  </a:cubicBezTo>
                  <a:cubicBezTo>
                    <a:pt x="952405" y="962025"/>
                    <a:pt x="760962" y="739797"/>
                    <a:pt x="591645" y="543544"/>
                  </a:cubicBezTo>
                  <a:cubicBezTo>
                    <a:pt x="429063" y="354987"/>
                    <a:pt x="288608" y="192405"/>
                    <a:pt x="0" y="192405"/>
                  </a:cubicBezTo>
                  <a:lnTo>
                    <a:pt x="0" y="0"/>
                  </a:lnTo>
                  <a:cubicBezTo>
                    <a:pt x="376152" y="0"/>
                    <a:pt x="567595" y="222228"/>
                    <a:pt x="736911" y="418481"/>
                  </a:cubicBezTo>
                  <a:cubicBezTo>
                    <a:pt x="899493" y="607038"/>
                    <a:pt x="1039949" y="769620"/>
                    <a:pt x="1328557" y="769620"/>
                  </a:cubicBezTo>
                  <a:cubicBezTo>
                    <a:pt x="1617164" y="769620"/>
                    <a:pt x="1757620" y="607038"/>
                    <a:pt x="1920202" y="418481"/>
                  </a:cubicBezTo>
                  <a:cubicBezTo>
                    <a:pt x="2089518" y="222228"/>
                    <a:pt x="2280961" y="0"/>
                    <a:pt x="2658075" y="0"/>
                  </a:cubicBezTo>
                  <a:cubicBezTo>
                    <a:pt x="3035189" y="0"/>
                    <a:pt x="3226632" y="222228"/>
                    <a:pt x="3395949" y="418481"/>
                  </a:cubicBezTo>
                  <a:cubicBezTo>
                    <a:pt x="3558531" y="607038"/>
                    <a:pt x="3699949" y="769620"/>
                    <a:pt x="3987594" y="769620"/>
                  </a:cubicBezTo>
                  <a:cubicBezTo>
                    <a:pt x="4275240" y="769620"/>
                    <a:pt x="4416657" y="607038"/>
                    <a:pt x="4579240" y="418481"/>
                  </a:cubicBezTo>
                  <a:cubicBezTo>
                    <a:pt x="4748556" y="222228"/>
                    <a:pt x="4939999" y="0"/>
                    <a:pt x="5316151" y="0"/>
                  </a:cubicBezTo>
                  <a:cubicBezTo>
                    <a:pt x="5692303" y="0"/>
                    <a:pt x="5884708" y="222228"/>
                    <a:pt x="6054024" y="418481"/>
                  </a:cubicBezTo>
                  <a:cubicBezTo>
                    <a:pt x="6216606" y="607038"/>
                    <a:pt x="6358024" y="769620"/>
                    <a:pt x="6646631" y="769620"/>
                  </a:cubicBezTo>
                  <a:cubicBezTo>
                    <a:pt x="6935239" y="769620"/>
                    <a:pt x="7075694" y="607038"/>
                    <a:pt x="7239239" y="418481"/>
                  </a:cubicBezTo>
                  <a:cubicBezTo>
                    <a:pt x="7408555" y="222228"/>
                    <a:pt x="7600960" y="0"/>
                    <a:pt x="7977112" y="0"/>
                  </a:cubicBezTo>
                  <a:lnTo>
                    <a:pt x="7977112" y="192405"/>
                  </a:lnTo>
                  <a:cubicBezTo>
                    <a:pt x="7688505" y="192405"/>
                    <a:pt x="7548049" y="354987"/>
                    <a:pt x="7384504" y="543544"/>
                  </a:cubicBezTo>
                  <a:cubicBezTo>
                    <a:pt x="7215188" y="739797"/>
                    <a:pt x="7022783" y="962025"/>
                    <a:pt x="6646631" y="962025"/>
                  </a:cubicBezTo>
                  <a:lnTo>
                    <a:pt x="6645669" y="96202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51;p9"/>
            <p:cNvSpPr/>
            <p:nvPr/>
          </p:nvSpPr>
          <p:spPr>
            <a:xfrm flipH="1">
              <a:off x="4360589" y="4603999"/>
              <a:ext cx="1229700" cy="12297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" name="Google Shape;109;p18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110" name="Google Shape;110;p18"/>
            <p:cNvPicPr preferRelativeResize="0"/>
            <p:nvPr/>
          </p:nvPicPr>
          <p:blipFill rotWithShape="1">
            <a:blip r:embed="rId2">
              <a:alphaModFix/>
            </a:blip>
            <a:srcRect l="38316" t="4495" r="6985" b="23911"/>
            <a:stretch/>
          </p:blipFill>
          <p:spPr>
            <a:xfrm rot="10800000">
              <a:off x="6220024" y="1888351"/>
              <a:ext cx="2923976" cy="32551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1" name="Google Shape;111;p18"/>
            <p:cNvPicPr preferRelativeResize="0"/>
            <p:nvPr/>
          </p:nvPicPr>
          <p:blipFill rotWithShape="1">
            <a:blip r:embed="rId2">
              <a:alphaModFix/>
            </a:blip>
            <a:srcRect l="8440" t="53991" r="32496" b="2501"/>
            <a:stretch/>
          </p:blipFill>
          <p:spPr>
            <a:xfrm>
              <a:off x="0" y="0"/>
              <a:ext cx="3157350" cy="197817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2" name="Google Shape;112;p18"/>
          <p:cNvSpPr txBox="1">
            <a:spLocks noGrp="1"/>
          </p:cNvSpPr>
          <p:nvPr>
            <p:ph type="title"/>
          </p:nvPr>
        </p:nvSpPr>
        <p:spPr>
          <a:xfrm>
            <a:off x="932713" y="1554750"/>
            <a:ext cx="2725800" cy="106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18"/>
          <p:cNvSpPr txBox="1">
            <a:spLocks noGrp="1"/>
          </p:cNvSpPr>
          <p:nvPr>
            <p:ph type="subTitle" idx="1"/>
          </p:nvPr>
        </p:nvSpPr>
        <p:spPr>
          <a:xfrm>
            <a:off x="932713" y="2617950"/>
            <a:ext cx="2725800" cy="112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18"/>
          <p:cNvSpPr/>
          <p:nvPr/>
        </p:nvSpPr>
        <p:spPr>
          <a:xfrm>
            <a:off x="2274448" y="4603999"/>
            <a:ext cx="1229700" cy="1229700"/>
          </a:xfrm>
          <a:prstGeom prst="ellips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_1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21"/>
          <p:cNvSpPr txBox="1">
            <a:spLocks noGrp="1"/>
          </p:cNvSpPr>
          <p:nvPr>
            <p:ph type="subTitle" idx="1"/>
          </p:nvPr>
        </p:nvSpPr>
        <p:spPr>
          <a:xfrm>
            <a:off x="4688847" y="1730075"/>
            <a:ext cx="3422100" cy="203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21"/>
          <p:cNvSpPr txBox="1">
            <a:spLocks noGrp="1"/>
          </p:cNvSpPr>
          <p:nvPr>
            <p:ph type="subTitle" idx="2"/>
          </p:nvPr>
        </p:nvSpPr>
        <p:spPr>
          <a:xfrm>
            <a:off x="720000" y="1730075"/>
            <a:ext cx="3422100" cy="203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36" name="Google Shape;136;p21"/>
          <p:cNvPicPr preferRelativeResize="0"/>
          <p:nvPr/>
        </p:nvPicPr>
        <p:blipFill rotWithShape="1">
          <a:blip r:embed="rId2">
            <a:alphaModFix/>
          </a:blip>
          <a:srcRect l="53382" t="5892" b="25430"/>
          <a:stretch/>
        </p:blipFill>
        <p:spPr>
          <a:xfrm rot="10800000" flipH="1">
            <a:off x="0" y="2057399"/>
            <a:ext cx="2492099" cy="31226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7" name="Google Shape;137;p21"/>
          <p:cNvGrpSpPr/>
          <p:nvPr/>
        </p:nvGrpSpPr>
        <p:grpSpPr>
          <a:xfrm>
            <a:off x="7914302" y="490197"/>
            <a:ext cx="1229700" cy="5343504"/>
            <a:chOff x="7914302" y="490197"/>
            <a:chExt cx="1229700" cy="5343504"/>
          </a:xfrm>
        </p:grpSpPr>
        <p:sp>
          <p:nvSpPr>
            <p:cNvPr id="138" name="Google Shape;138;p21"/>
            <p:cNvSpPr/>
            <p:nvPr/>
          </p:nvSpPr>
          <p:spPr>
            <a:xfrm flipH="1">
              <a:off x="7914302" y="4604001"/>
              <a:ext cx="1229700" cy="12297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139" name="Google Shape;139;p21"/>
            <p:cNvSpPr/>
            <p:nvPr/>
          </p:nvSpPr>
          <p:spPr>
            <a:xfrm flipH="1">
              <a:off x="8171618" y="490197"/>
              <a:ext cx="757826" cy="98608"/>
            </a:xfrm>
            <a:custGeom>
              <a:avLst/>
              <a:gdLst/>
              <a:ahLst/>
              <a:cxnLst/>
              <a:rect l="l" t="t" r="r" b="b"/>
              <a:pathLst>
                <a:path w="7977111" h="962025" extrusionOk="0">
                  <a:moveTo>
                    <a:pt x="6645669" y="962025"/>
                  </a:moveTo>
                  <a:cubicBezTo>
                    <a:pt x="6269518" y="962025"/>
                    <a:pt x="6077113" y="739797"/>
                    <a:pt x="5907796" y="543544"/>
                  </a:cubicBezTo>
                  <a:cubicBezTo>
                    <a:pt x="5745214" y="354987"/>
                    <a:pt x="5603796" y="192405"/>
                    <a:pt x="5315189" y="192405"/>
                  </a:cubicBezTo>
                  <a:cubicBezTo>
                    <a:pt x="5026581" y="192405"/>
                    <a:pt x="4886125" y="354987"/>
                    <a:pt x="4723543" y="543544"/>
                  </a:cubicBezTo>
                  <a:cubicBezTo>
                    <a:pt x="4554227" y="739797"/>
                    <a:pt x="4362784" y="962025"/>
                    <a:pt x="3986632" y="962025"/>
                  </a:cubicBezTo>
                  <a:cubicBezTo>
                    <a:pt x="3610480" y="962025"/>
                    <a:pt x="3418075" y="739797"/>
                    <a:pt x="3248759" y="543544"/>
                  </a:cubicBezTo>
                  <a:cubicBezTo>
                    <a:pt x="3086177" y="354987"/>
                    <a:pt x="2944759" y="192405"/>
                    <a:pt x="2657113" y="192405"/>
                  </a:cubicBezTo>
                  <a:cubicBezTo>
                    <a:pt x="2369468" y="192405"/>
                    <a:pt x="2228050" y="354987"/>
                    <a:pt x="2065468" y="543544"/>
                  </a:cubicBezTo>
                  <a:cubicBezTo>
                    <a:pt x="1896151" y="739797"/>
                    <a:pt x="1704708" y="962025"/>
                    <a:pt x="1328557" y="962025"/>
                  </a:cubicBezTo>
                  <a:cubicBezTo>
                    <a:pt x="952405" y="962025"/>
                    <a:pt x="760962" y="739797"/>
                    <a:pt x="591645" y="543544"/>
                  </a:cubicBezTo>
                  <a:cubicBezTo>
                    <a:pt x="429063" y="354987"/>
                    <a:pt x="288608" y="192405"/>
                    <a:pt x="0" y="192405"/>
                  </a:cubicBezTo>
                  <a:lnTo>
                    <a:pt x="0" y="0"/>
                  </a:lnTo>
                  <a:cubicBezTo>
                    <a:pt x="376152" y="0"/>
                    <a:pt x="567595" y="222228"/>
                    <a:pt x="736911" y="418481"/>
                  </a:cubicBezTo>
                  <a:cubicBezTo>
                    <a:pt x="899493" y="607038"/>
                    <a:pt x="1039949" y="769620"/>
                    <a:pt x="1328557" y="769620"/>
                  </a:cubicBezTo>
                  <a:cubicBezTo>
                    <a:pt x="1617164" y="769620"/>
                    <a:pt x="1757620" y="607038"/>
                    <a:pt x="1920202" y="418481"/>
                  </a:cubicBezTo>
                  <a:cubicBezTo>
                    <a:pt x="2089518" y="222228"/>
                    <a:pt x="2280961" y="0"/>
                    <a:pt x="2658075" y="0"/>
                  </a:cubicBezTo>
                  <a:cubicBezTo>
                    <a:pt x="3035189" y="0"/>
                    <a:pt x="3226632" y="222228"/>
                    <a:pt x="3395949" y="418481"/>
                  </a:cubicBezTo>
                  <a:cubicBezTo>
                    <a:pt x="3558531" y="607038"/>
                    <a:pt x="3699949" y="769620"/>
                    <a:pt x="3987594" y="769620"/>
                  </a:cubicBezTo>
                  <a:cubicBezTo>
                    <a:pt x="4275240" y="769620"/>
                    <a:pt x="4416657" y="607038"/>
                    <a:pt x="4579240" y="418481"/>
                  </a:cubicBezTo>
                  <a:cubicBezTo>
                    <a:pt x="4748556" y="222228"/>
                    <a:pt x="4939999" y="0"/>
                    <a:pt x="5316151" y="0"/>
                  </a:cubicBezTo>
                  <a:cubicBezTo>
                    <a:pt x="5692303" y="0"/>
                    <a:pt x="5884708" y="222228"/>
                    <a:pt x="6054024" y="418481"/>
                  </a:cubicBezTo>
                  <a:cubicBezTo>
                    <a:pt x="6216606" y="607038"/>
                    <a:pt x="6358024" y="769620"/>
                    <a:pt x="6646631" y="769620"/>
                  </a:cubicBezTo>
                  <a:cubicBezTo>
                    <a:pt x="6935239" y="769620"/>
                    <a:pt x="7075694" y="607038"/>
                    <a:pt x="7239239" y="418481"/>
                  </a:cubicBezTo>
                  <a:cubicBezTo>
                    <a:pt x="7408555" y="222228"/>
                    <a:pt x="7600960" y="0"/>
                    <a:pt x="7977112" y="0"/>
                  </a:cubicBezTo>
                  <a:lnTo>
                    <a:pt x="7977112" y="192405"/>
                  </a:lnTo>
                  <a:cubicBezTo>
                    <a:pt x="7688505" y="192405"/>
                    <a:pt x="7548049" y="354987"/>
                    <a:pt x="7384504" y="543544"/>
                  </a:cubicBezTo>
                  <a:cubicBezTo>
                    <a:pt x="7215188" y="739797"/>
                    <a:pt x="7022783" y="962025"/>
                    <a:pt x="6646631" y="962025"/>
                  </a:cubicBezTo>
                  <a:lnTo>
                    <a:pt x="6645669" y="96202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22"/>
          <p:cNvSpPr txBox="1">
            <a:spLocks noGrp="1"/>
          </p:cNvSpPr>
          <p:nvPr>
            <p:ph type="subTitle" idx="1"/>
          </p:nvPr>
        </p:nvSpPr>
        <p:spPr>
          <a:xfrm>
            <a:off x="720000" y="2511365"/>
            <a:ext cx="2305500" cy="101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22"/>
          <p:cNvSpPr txBox="1">
            <a:spLocks noGrp="1"/>
          </p:cNvSpPr>
          <p:nvPr>
            <p:ph type="subTitle" idx="2"/>
          </p:nvPr>
        </p:nvSpPr>
        <p:spPr>
          <a:xfrm>
            <a:off x="3419250" y="2511365"/>
            <a:ext cx="2305500" cy="101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22"/>
          <p:cNvSpPr txBox="1">
            <a:spLocks noGrp="1"/>
          </p:cNvSpPr>
          <p:nvPr>
            <p:ph type="subTitle" idx="3"/>
          </p:nvPr>
        </p:nvSpPr>
        <p:spPr>
          <a:xfrm>
            <a:off x="6118500" y="2511365"/>
            <a:ext cx="2305500" cy="101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22"/>
          <p:cNvSpPr txBox="1">
            <a:spLocks noGrp="1"/>
          </p:cNvSpPr>
          <p:nvPr>
            <p:ph type="subTitle" idx="4"/>
          </p:nvPr>
        </p:nvSpPr>
        <p:spPr>
          <a:xfrm>
            <a:off x="720000" y="1981677"/>
            <a:ext cx="2305500" cy="66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000" b="1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46" name="Google Shape;146;p22"/>
          <p:cNvSpPr txBox="1">
            <a:spLocks noGrp="1"/>
          </p:cNvSpPr>
          <p:nvPr>
            <p:ph type="subTitle" idx="5"/>
          </p:nvPr>
        </p:nvSpPr>
        <p:spPr>
          <a:xfrm>
            <a:off x="3419250" y="1981677"/>
            <a:ext cx="2305500" cy="66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000" b="1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47" name="Google Shape;147;p22"/>
          <p:cNvSpPr txBox="1">
            <a:spLocks noGrp="1"/>
          </p:cNvSpPr>
          <p:nvPr>
            <p:ph type="subTitle" idx="6"/>
          </p:nvPr>
        </p:nvSpPr>
        <p:spPr>
          <a:xfrm>
            <a:off x="6118500" y="1981677"/>
            <a:ext cx="2305500" cy="66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000" b="1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grpSp>
        <p:nvGrpSpPr>
          <p:cNvPr id="148" name="Google Shape;148;p22"/>
          <p:cNvGrpSpPr/>
          <p:nvPr/>
        </p:nvGrpSpPr>
        <p:grpSpPr>
          <a:xfrm flipH="1">
            <a:off x="-3191" y="0"/>
            <a:ext cx="9154391" cy="5143500"/>
            <a:chOff x="-3191" y="0"/>
            <a:chExt cx="9154391" cy="5143500"/>
          </a:xfrm>
        </p:grpSpPr>
        <p:pic>
          <p:nvPicPr>
            <p:cNvPr id="149" name="Google Shape;149;p22"/>
            <p:cNvPicPr preferRelativeResize="0"/>
            <p:nvPr/>
          </p:nvPicPr>
          <p:blipFill rotWithShape="1">
            <a:blip r:embed="rId2">
              <a:alphaModFix/>
            </a:blip>
            <a:srcRect l="8459" t="64040" r="27695" b="3101"/>
            <a:stretch/>
          </p:blipFill>
          <p:spPr>
            <a:xfrm rot="10800000" flipH="1">
              <a:off x="-3191" y="3795802"/>
              <a:ext cx="3078676" cy="13476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" name="Google Shape;150;p22"/>
            <p:cNvPicPr preferRelativeResize="0"/>
            <p:nvPr/>
          </p:nvPicPr>
          <p:blipFill rotWithShape="1">
            <a:blip r:embed="rId2">
              <a:alphaModFix/>
            </a:blip>
            <a:srcRect l="51729" t="26417" r="36944" b="25974"/>
            <a:stretch/>
          </p:blipFill>
          <p:spPr>
            <a:xfrm flipH="1">
              <a:off x="8604998" y="0"/>
              <a:ext cx="546202" cy="19526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1" name="Google Shape;151;p22"/>
          <p:cNvSpPr/>
          <p:nvPr/>
        </p:nvSpPr>
        <p:spPr>
          <a:xfrm flipH="1">
            <a:off x="8423852" y="-76199"/>
            <a:ext cx="1229700" cy="1229700"/>
          </a:xfrm>
          <a:prstGeom prst="ellips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3" name="Google Shape;193;p26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194" name="Google Shape;194;p26"/>
            <p:cNvPicPr preferRelativeResize="0"/>
            <p:nvPr/>
          </p:nvPicPr>
          <p:blipFill rotWithShape="1">
            <a:blip r:embed="rId2">
              <a:alphaModFix/>
            </a:blip>
            <a:srcRect l="8348" t="4337" r="8828" b="1580"/>
            <a:stretch/>
          </p:blipFill>
          <p:spPr>
            <a:xfrm rot="10800000">
              <a:off x="4716398" y="865901"/>
              <a:ext cx="4427602" cy="42775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5" name="Google Shape;195;p26"/>
            <p:cNvPicPr preferRelativeResize="0"/>
            <p:nvPr/>
          </p:nvPicPr>
          <p:blipFill rotWithShape="1">
            <a:blip r:embed="rId2">
              <a:alphaModFix/>
            </a:blip>
            <a:srcRect l="8440" t="64341" r="32496" b="-7848"/>
            <a:stretch/>
          </p:blipFill>
          <p:spPr>
            <a:xfrm>
              <a:off x="0" y="0"/>
              <a:ext cx="3157350" cy="197817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96" name="Google Shape;196;p26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4575300" cy="105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97" name="Google Shape;197;p26"/>
          <p:cNvSpPr txBox="1">
            <a:spLocks noGrp="1"/>
          </p:cNvSpPr>
          <p:nvPr>
            <p:ph type="subTitle" idx="1"/>
          </p:nvPr>
        </p:nvSpPr>
        <p:spPr>
          <a:xfrm>
            <a:off x="713225" y="1522000"/>
            <a:ext cx="4575300" cy="116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p26"/>
          <p:cNvSpPr txBox="1"/>
          <p:nvPr/>
        </p:nvSpPr>
        <p:spPr>
          <a:xfrm>
            <a:off x="713225" y="3317525"/>
            <a:ext cx="3861600" cy="8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CREDITS:</a:t>
            </a:r>
            <a:r>
              <a:rPr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This presentation template was created by </a:t>
            </a:r>
            <a:r>
              <a:rPr lang="en" sz="1200" b="1" u="sng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  <a:hlinkClick r:id="rId3"/>
              </a:rPr>
              <a:t>Slidesgo</a:t>
            </a:r>
            <a:r>
              <a:rPr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, and includes icons by </a:t>
            </a:r>
            <a:r>
              <a:rPr lang="en" sz="1200" b="1" u="sng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, and infographics &amp; images by </a:t>
            </a:r>
            <a:r>
              <a:rPr lang="en" sz="1200" b="1" u="sng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 u="sng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endParaRPr sz="1200" b="1" u="sng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0" name="Google Shape;200;p27"/>
          <p:cNvGrpSpPr/>
          <p:nvPr/>
        </p:nvGrpSpPr>
        <p:grpSpPr>
          <a:xfrm rot="-5400000">
            <a:off x="63500" y="4279813"/>
            <a:ext cx="534426" cy="877509"/>
            <a:chOff x="5741750" y="3809796"/>
            <a:chExt cx="674100" cy="1106709"/>
          </a:xfrm>
        </p:grpSpPr>
        <p:sp>
          <p:nvSpPr>
            <p:cNvPr id="201" name="Google Shape;201;p27"/>
            <p:cNvSpPr/>
            <p:nvPr/>
          </p:nvSpPr>
          <p:spPr>
            <a:xfrm>
              <a:off x="5741750" y="4242405"/>
              <a:ext cx="674100" cy="674100"/>
            </a:xfrm>
            <a:prstGeom prst="pie">
              <a:avLst>
                <a:gd name="adj1" fmla="val 0"/>
                <a:gd name="adj2" fmla="val 10772809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02" name="Google Shape;202;p27"/>
            <p:cNvSpPr/>
            <p:nvPr/>
          </p:nvSpPr>
          <p:spPr>
            <a:xfrm>
              <a:off x="5741750" y="3809796"/>
              <a:ext cx="674100" cy="674100"/>
            </a:xfrm>
            <a:prstGeom prst="pie">
              <a:avLst>
                <a:gd name="adj1" fmla="val 0"/>
                <a:gd name="adj2" fmla="val 10772809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203" name="Google Shape;203;p27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204" name="Google Shape;204;p27"/>
            <p:cNvPicPr preferRelativeResize="0"/>
            <p:nvPr/>
          </p:nvPicPr>
          <p:blipFill rotWithShape="1">
            <a:blip r:embed="rId2">
              <a:alphaModFix/>
            </a:blip>
            <a:srcRect l="8459" t="64040" r="27695" b="3101"/>
            <a:stretch/>
          </p:blipFill>
          <p:spPr>
            <a:xfrm>
              <a:off x="0" y="0"/>
              <a:ext cx="3078676" cy="13476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5" name="Google Shape;205;p27"/>
            <p:cNvPicPr preferRelativeResize="0"/>
            <p:nvPr/>
          </p:nvPicPr>
          <p:blipFill rotWithShape="1">
            <a:blip r:embed="rId2">
              <a:alphaModFix/>
            </a:blip>
            <a:srcRect l="56089" t="4714" r="-3922" b="27161"/>
            <a:stretch/>
          </p:blipFill>
          <p:spPr>
            <a:xfrm rot="10800000">
              <a:off x="6837399" y="2349201"/>
              <a:ext cx="2306601" cy="279429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"/>
              <a:buNone/>
              <a:defRPr sz="3000" b="1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"/>
              <a:buNone/>
              <a:defRPr sz="3000" b="1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"/>
              <a:buNone/>
              <a:defRPr sz="3000" b="1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"/>
              <a:buNone/>
              <a:defRPr sz="3000" b="1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"/>
              <a:buNone/>
              <a:defRPr sz="3000" b="1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"/>
              <a:buNone/>
              <a:defRPr sz="3000" b="1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"/>
              <a:buNone/>
              <a:defRPr sz="3000" b="1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"/>
              <a:buNone/>
              <a:defRPr sz="3000" b="1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"/>
              <a:buNone/>
              <a:defRPr sz="3000" b="1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■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■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■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3" r:id="rId3"/>
    <p:sldLayoutId id="2147483655" r:id="rId4"/>
    <p:sldLayoutId id="2147483664" r:id="rId5"/>
    <p:sldLayoutId id="2147483667" r:id="rId6"/>
    <p:sldLayoutId id="2147483668" r:id="rId7"/>
    <p:sldLayoutId id="2147483672" r:id="rId8"/>
    <p:sldLayoutId id="2147483673" r:id="rId9"/>
    <p:sldLayoutId id="2147483674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mailto:mih.nin05@gmail.com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32"/>
          <p:cNvPicPr preferRelativeResize="0"/>
          <p:nvPr/>
        </p:nvPicPr>
        <p:blipFill rotWithShape="1">
          <a:blip r:embed="rId3">
            <a:alphaModFix/>
          </a:blip>
          <a:srcRect l="21859" t="10397" r="8303" b="18438"/>
          <a:stretch/>
        </p:blipFill>
        <p:spPr>
          <a:xfrm rot="10800000">
            <a:off x="5410598" y="1907826"/>
            <a:ext cx="3733402" cy="3235674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32"/>
          <p:cNvSpPr txBox="1">
            <a:spLocks noGrp="1"/>
          </p:cNvSpPr>
          <p:nvPr>
            <p:ph type="ctrTitle"/>
          </p:nvPr>
        </p:nvSpPr>
        <p:spPr>
          <a:xfrm>
            <a:off x="911150" y="1455988"/>
            <a:ext cx="5318400" cy="161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sz="2800"/>
              <a:t>Mikrostrip periodične strukture i njihova primena na filtar nepropusnik opsega</a:t>
            </a:r>
            <a:endParaRPr sz="2800"/>
          </a:p>
        </p:txBody>
      </p:sp>
      <p:sp>
        <p:nvSpPr>
          <p:cNvPr id="225" name="Google Shape;225;p32"/>
          <p:cNvSpPr txBox="1">
            <a:spLocks noGrp="1"/>
          </p:cNvSpPr>
          <p:nvPr>
            <p:ph type="subTitle" idx="1"/>
          </p:nvPr>
        </p:nvSpPr>
        <p:spPr>
          <a:xfrm>
            <a:off x="911150" y="3354913"/>
            <a:ext cx="3157500" cy="65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/>
              <a:t>Mihajlo Ninkov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sr-Latn-R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sz="1200"/>
              <a:t>Mentorke: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sz="1200"/>
              <a:t>dr Nikolina Janković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sz="1200"/>
              <a:t>dr Milesa Srećković</a:t>
            </a:r>
          </a:p>
        </p:txBody>
      </p:sp>
      <p:grpSp>
        <p:nvGrpSpPr>
          <p:cNvPr id="227" name="Google Shape;227;p32"/>
          <p:cNvGrpSpPr/>
          <p:nvPr/>
        </p:nvGrpSpPr>
        <p:grpSpPr>
          <a:xfrm rot="-5400000">
            <a:off x="932691" y="283701"/>
            <a:ext cx="534426" cy="877509"/>
            <a:chOff x="5741750" y="3809796"/>
            <a:chExt cx="674100" cy="1106709"/>
          </a:xfrm>
        </p:grpSpPr>
        <p:sp>
          <p:nvSpPr>
            <p:cNvPr id="228" name="Google Shape;228;p32"/>
            <p:cNvSpPr/>
            <p:nvPr/>
          </p:nvSpPr>
          <p:spPr>
            <a:xfrm>
              <a:off x="5741750" y="4242405"/>
              <a:ext cx="674100" cy="674100"/>
            </a:xfrm>
            <a:prstGeom prst="pie">
              <a:avLst>
                <a:gd name="adj1" fmla="val 0"/>
                <a:gd name="adj2" fmla="val 10772809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29" name="Google Shape;229;p32"/>
            <p:cNvSpPr/>
            <p:nvPr/>
          </p:nvSpPr>
          <p:spPr>
            <a:xfrm>
              <a:off x="5741750" y="3809796"/>
              <a:ext cx="674100" cy="674100"/>
            </a:xfrm>
            <a:prstGeom prst="pie">
              <a:avLst>
                <a:gd name="adj1" fmla="val 0"/>
                <a:gd name="adj2" fmla="val 10772809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230" name="Google Shape;230;p32"/>
          <p:cNvGrpSpPr/>
          <p:nvPr/>
        </p:nvGrpSpPr>
        <p:grpSpPr>
          <a:xfrm>
            <a:off x="5836216" y="2968674"/>
            <a:ext cx="1966880" cy="1229561"/>
            <a:chOff x="5692063" y="2878600"/>
            <a:chExt cx="2254562" cy="1409400"/>
          </a:xfrm>
        </p:grpSpPr>
        <p:sp>
          <p:nvSpPr>
            <p:cNvPr id="231" name="Google Shape;231;p32"/>
            <p:cNvSpPr/>
            <p:nvPr/>
          </p:nvSpPr>
          <p:spPr>
            <a:xfrm>
              <a:off x="6537225" y="2878600"/>
              <a:ext cx="1409400" cy="14094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232" name="Google Shape;232;p32"/>
            <p:cNvSpPr/>
            <p:nvPr/>
          </p:nvSpPr>
          <p:spPr>
            <a:xfrm>
              <a:off x="6185162" y="3258250"/>
              <a:ext cx="650100" cy="650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233" name="Google Shape;233;p32"/>
            <p:cNvSpPr/>
            <p:nvPr/>
          </p:nvSpPr>
          <p:spPr>
            <a:xfrm>
              <a:off x="5692063" y="3526781"/>
              <a:ext cx="877482" cy="113038"/>
            </a:xfrm>
            <a:custGeom>
              <a:avLst/>
              <a:gdLst/>
              <a:ahLst/>
              <a:cxnLst/>
              <a:rect l="l" t="t" r="r" b="b"/>
              <a:pathLst>
                <a:path w="7977111" h="962025" extrusionOk="0">
                  <a:moveTo>
                    <a:pt x="6645669" y="962025"/>
                  </a:moveTo>
                  <a:cubicBezTo>
                    <a:pt x="6269518" y="962025"/>
                    <a:pt x="6077113" y="739797"/>
                    <a:pt x="5907796" y="543544"/>
                  </a:cubicBezTo>
                  <a:cubicBezTo>
                    <a:pt x="5745214" y="354987"/>
                    <a:pt x="5603796" y="192405"/>
                    <a:pt x="5315189" y="192405"/>
                  </a:cubicBezTo>
                  <a:cubicBezTo>
                    <a:pt x="5026581" y="192405"/>
                    <a:pt x="4886125" y="354987"/>
                    <a:pt x="4723543" y="543544"/>
                  </a:cubicBezTo>
                  <a:cubicBezTo>
                    <a:pt x="4554227" y="739797"/>
                    <a:pt x="4362784" y="962025"/>
                    <a:pt x="3986632" y="962025"/>
                  </a:cubicBezTo>
                  <a:cubicBezTo>
                    <a:pt x="3610480" y="962025"/>
                    <a:pt x="3418075" y="739797"/>
                    <a:pt x="3248759" y="543544"/>
                  </a:cubicBezTo>
                  <a:cubicBezTo>
                    <a:pt x="3086177" y="354987"/>
                    <a:pt x="2944759" y="192405"/>
                    <a:pt x="2657113" y="192405"/>
                  </a:cubicBezTo>
                  <a:cubicBezTo>
                    <a:pt x="2369468" y="192405"/>
                    <a:pt x="2228050" y="354987"/>
                    <a:pt x="2065468" y="543544"/>
                  </a:cubicBezTo>
                  <a:cubicBezTo>
                    <a:pt x="1896151" y="739797"/>
                    <a:pt x="1704708" y="962025"/>
                    <a:pt x="1328557" y="962025"/>
                  </a:cubicBezTo>
                  <a:cubicBezTo>
                    <a:pt x="952405" y="962025"/>
                    <a:pt x="760962" y="739797"/>
                    <a:pt x="591645" y="543544"/>
                  </a:cubicBezTo>
                  <a:cubicBezTo>
                    <a:pt x="429063" y="354987"/>
                    <a:pt x="288608" y="192405"/>
                    <a:pt x="0" y="192405"/>
                  </a:cubicBezTo>
                  <a:lnTo>
                    <a:pt x="0" y="0"/>
                  </a:lnTo>
                  <a:cubicBezTo>
                    <a:pt x="376152" y="0"/>
                    <a:pt x="567595" y="222228"/>
                    <a:pt x="736911" y="418481"/>
                  </a:cubicBezTo>
                  <a:cubicBezTo>
                    <a:pt x="899493" y="607038"/>
                    <a:pt x="1039949" y="769620"/>
                    <a:pt x="1328557" y="769620"/>
                  </a:cubicBezTo>
                  <a:cubicBezTo>
                    <a:pt x="1617164" y="769620"/>
                    <a:pt x="1757620" y="607038"/>
                    <a:pt x="1920202" y="418481"/>
                  </a:cubicBezTo>
                  <a:cubicBezTo>
                    <a:pt x="2089518" y="222228"/>
                    <a:pt x="2280961" y="0"/>
                    <a:pt x="2658075" y="0"/>
                  </a:cubicBezTo>
                  <a:cubicBezTo>
                    <a:pt x="3035189" y="0"/>
                    <a:pt x="3226632" y="222228"/>
                    <a:pt x="3395949" y="418481"/>
                  </a:cubicBezTo>
                  <a:cubicBezTo>
                    <a:pt x="3558531" y="607038"/>
                    <a:pt x="3699949" y="769620"/>
                    <a:pt x="3987594" y="769620"/>
                  </a:cubicBezTo>
                  <a:cubicBezTo>
                    <a:pt x="4275240" y="769620"/>
                    <a:pt x="4416657" y="607038"/>
                    <a:pt x="4579240" y="418481"/>
                  </a:cubicBezTo>
                  <a:cubicBezTo>
                    <a:pt x="4748556" y="222228"/>
                    <a:pt x="4939999" y="0"/>
                    <a:pt x="5316151" y="0"/>
                  </a:cubicBezTo>
                  <a:cubicBezTo>
                    <a:pt x="5692303" y="0"/>
                    <a:pt x="5884708" y="222228"/>
                    <a:pt x="6054024" y="418481"/>
                  </a:cubicBezTo>
                  <a:cubicBezTo>
                    <a:pt x="6216606" y="607038"/>
                    <a:pt x="6358024" y="769620"/>
                    <a:pt x="6646631" y="769620"/>
                  </a:cubicBezTo>
                  <a:cubicBezTo>
                    <a:pt x="6935239" y="769620"/>
                    <a:pt x="7075694" y="607038"/>
                    <a:pt x="7239239" y="418481"/>
                  </a:cubicBezTo>
                  <a:cubicBezTo>
                    <a:pt x="7408555" y="222228"/>
                    <a:pt x="7600960" y="0"/>
                    <a:pt x="7977112" y="0"/>
                  </a:cubicBezTo>
                  <a:lnTo>
                    <a:pt x="7977112" y="192405"/>
                  </a:lnTo>
                  <a:cubicBezTo>
                    <a:pt x="7688505" y="192405"/>
                    <a:pt x="7548049" y="354987"/>
                    <a:pt x="7384504" y="543544"/>
                  </a:cubicBezTo>
                  <a:cubicBezTo>
                    <a:pt x="7215188" y="739797"/>
                    <a:pt x="7022783" y="962025"/>
                    <a:pt x="6646631" y="962025"/>
                  </a:cubicBezTo>
                  <a:lnTo>
                    <a:pt x="6645669" y="96202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" name="Google Shape;225;p32">
            <a:extLst>
              <a:ext uri="{FF2B5EF4-FFF2-40B4-BE49-F238E27FC236}">
                <a16:creationId xmlns:a16="http://schemas.microsoft.com/office/drawing/2014/main" id="{5CE72331-BA43-6837-D3EC-94AE71CB7075}"/>
              </a:ext>
            </a:extLst>
          </p:cNvPr>
          <p:cNvSpPr txBox="1">
            <a:spLocks/>
          </p:cNvSpPr>
          <p:nvPr/>
        </p:nvSpPr>
        <p:spPr>
          <a:xfrm>
            <a:off x="911150" y="4552321"/>
            <a:ext cx="3327915" cy="397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ans"/>
              <a:buNone/>
              <a:defRPr sz="18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ans"/>
              <a:buNone/>
              <a:defRPr sz="18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ans"/>
              <a:buNone/>
              <a:defRPr sz="18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ans"/>
              <a:buNone/>
              <a:defRPr sz="18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ans"/>
              <a:buNone/>
              <a:defRPr sz="18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ans"/>
              <a:buNone/>
              <a:defRPr sz="18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ans"/>
              <a:buNone/>
              <a:defRPr sz="18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ans"/>
              <a:buNone/>
              <a:defRPr sz="18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/>
            <a:r>
              <a:rPr lang="sr-Latn-RS" sz="1100"/>
              <a:t>Regionalni centar za mlade talente „Nikola Tesla“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9157BF-0634-781D-8182-EB4C134510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5153" y="-261183"/>
            <a:ext cx="1909364" cy="14328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089DC6D-B707-ECF9-42E3-192922E571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5761" y="3535217"/>
            <a:ext cx="755970" cy="9754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>
          <a:extLst>
            <a:ext uri="{FF2B5EF4-FFF2-40B4-BE49-F238E27FC236}">
              <a16:creationId xmlns:a16="http://schemas.microsoft.com/office/drawing/2014/main" id="{DB654AF9-D585-2289-FCA7-E560BBA414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" name="Google Shape;316;p39">
            <a:extLst>
              <a:ext uri="{FF2B5EF4-FFF2-40B4-BE49-F238E27FC236}">
                <a16:creationId xmlns:a16="http://schemas.microsoft.com/office/drawing/2014/main" id="{ADAC2DF2-5F60-C7B3-77C7-A01639F5EA6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52074" t="8305" r="4935" b="27111"/>
          <a:stretch/>
        </p:blipFill>
        <p:spPr>
          <a:xfrm rot="10800000">
            <a:off x="4079792" y="2186195"/>
            <a:ext cx="2298148" cy="2936577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39">
            <a:extLst>
              <a:ext uri="{FF2B5EF4-FFF2-40B4-BE49-F238E27FC236}">
                <a16:creationId xmlns:a16="http://schemas.microsoft.com/office/drawing/2014/main" id="{AD96A008-91B3-F369-454B-81D6CC5314F6}"/>
              </a:ext>
            </a:extLst>
          </p:cNvPr>
          <p:cNvPicPr preferRelativeResize="0">
            <a:picLocks noGrp="1"/>
          </p:cNvPicPr>
          <p:nvPr>
            <p:ph type="pic" idx="2"/>
          </p:nvPr>
        </p:nvPicPr>
        <p:blipFill>
          <a:blip r:embed="rId4"/>
          <a:stretch/>
        </p:blipFill>
        <p:spPr>
          <a:xfrm>
            <a:off x="6377940" y="-76200"/>
            <a:ext cx="2766060" cy="5288280"/>
          </a:xfrm>
          <a:prstGeom prst="rect">
            <a:avLst/>
          </a:prstGeom>
        </p:spPr>
      </p:pic>
      <p:sp>
        <p:nvSpPr>
          <p:cNvPr id="318" name="Google Shape;318;p39">
            <a:extLst>
              <a:ext uri="{FF2B5EF4-FFF2-40B4-BE49-F238E27FC236}">
                <a16:creationId xmlns:a16="http://schemas.microsoft.com/office/drawing/2014/main" id="{0AE16C29-0AD2-0E6D-B9CD-E45EA2E8F0A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4926900" cy="66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/>
              <a:t>Projektovanje filtra</a:t>
            </a:r>
            <a:endParaRPr/>
          </a:p>
        </p:txBody>
      </p:sp>
      <p:sp>
        <p:nvSpPr>
          <p:cNvPr id="319" name="Google Shape;319;p39">
            <a:extLst>
              <a:ext uri="{FF2B5EF4-FFF2-40B4-BE49-F238E27FC236}">
                <a16:creationId xmlns:a16="http://schemas.microsoft.com/office/drawing/2014/main" id="{04E2FF36-5476-E408-3CCD-FB4CF99882A9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49580" y="1235672"/>
            <a:ext cx="5745480" cy="3031527"/>
          </a:xfrm>
          <a:prstGeom prst="rect">
            <a:avLst/>
          </a:prstGeom>
        </p:spPr>
        <p:txBody>
          <a:bodyPr spcFirstLastPara="1" wrap="square" lIns="91425" tIns="91425" rIns="91425" bIns="91425" numCol="2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sr-Latn-RS"/>
              <a:t>Tehničke specifikacije: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sr-Latn-RS"/>
          </a:p>
          <a:p>
            <a:pPr marL="285750" indent="-285750">
              <a:buSzPts val="1100"/>
            </a:pPr>
            <a:r>
              <a:rPr lang="sr-Latn-RS"/>
              <a:t>W = 6 mm</a:t>
            </a:r>
          </a:p>
          <a:p>
            <a:pPr marL="285750" indent="-285750">
              <a:buSzPts val="1100"/>
            </a:pPr>
            <a:r>
              <a:rPr lang="sr-Latn-RS"/>
              <a:t>W</a:t>
            </a:r>
            <a:r>
              <a:rPr lang="sr-Latn-RS" baseline="-25000"/>
              <a:t>s</a:t>
            </a:r>
            <a:r>
              <a:rPr lang="sr-Latn-RS"/>
              <a:t> = 3 mm</a:t>
            </a:r>
          </a:p>
          <a:p>
            <a:pPr marL="285750" indent="-285750">
              <a:buSzPts val="1100"/>
            </a:pPr>
            <a:r>
              <a:rPr lang="sr-Latn-RS"/>
              <a:t>P = 22 mm</a:t>
            </a:r>
          </a:p>
          <a:p>
            <a:pPr marL="285750" indent="-285750">
              <a:buSzPts val="1100"/>
            </a:pPr>
            <a:r>
              <a:rPr lang="sr-Latn-RS"/>
              <a:t>Br. jediničnih ćelija = 6</a:t>
            </a:r>
          </a:p>
          <a:p>
            <a:pPr marL="285750" indent="-285750">
              <a:buSzPts val="1100"/>
            </a:pPr>
            <a:r>
              <a:rPr lang="sr-Latn-RS"/>
              <a:t>d(Cu) = 0.017 mm</a:t>
            </a:r>
          </a:p>
          <a:p>
            <a:pPr marL="285750" indent="-285750">
              <a:buSzPts val="1100"/>
            </a:pPr>
            <a:r>
              <a:rPr lang="sr-Latn-RS"/>
              <a:t>Supstrat – Rogers TMM10</a:t>
            </a:r>
          </a:p>
          <a:p>
            <a:pPr marL="742950" lvl="1" indent="-285750" algn="l">
              <a:buSzPts val="1100"/>
            </a:pPr>
            <a:r>
              <a:rPr lang="sr-Cyrl-RS"/>
              <a:t>ε</a:t>
            </a:r>
            <a:r>
              <a:rPr lang="en-US" baseline="-25000"/>
              <a:t>r</a:t>
            </a:r>
            <a:r>
              <a:rPr lang="sr-Cyrl-RS"/>
              <a:t> = 9.8</a:t>
            </a:r>
            <a:endParaRPr lang="sr-Latn-RS"/>
          </a:p>
          <a:p>
            <a:pPr marL="742950" lvl="1" indent="-285750" algn="l">
              <a:buSzPts val="1100"/>
            </a:pPr>
            <a:r>
              <a:rPr lang="en-US"/>
              <a:t>tanδ = 0.0022 </a:t>
            </a:r>
            <a:endParaRPr lang="sr-Latn-RS"/>
          </a:p>
          <a:p>
            <a:pPr marL="742950" lvl="1" indent="-285750" algn="l">
              <a:buSzPts val="1100"/>
            </a:pPr>
            <a:r>
              <a:rPr lang="sr-Latn-RS"/>
              <a:t>d = </a:t>
            </a:r>
            <a:r>
              <a:rPr lang="sr-Cyrl-RS"/>
              <a:t>1.27 </a:t>
            </a:r>
            <a:r>
              <a:rPr lang="en-US"/>
              <a:t>m</a:t>
            </a:r>
            <a:r>
              <a:rPr lang="sr-Latn-RS"/>
              <a:t>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/>
              <a:t>Uvodne linije – trapezoidne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sr-Latn-RS"/>
              <a:t>W = 1.1 mm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sr-Latn-RS"/>
              <a:t>Z0 = 50 </a:t>
            </a:r>
            <a:r>
              <a:rPr lang="el-GR"/>
              <a:t>Ω</a:t>
            </a:r>
            <a:endParaRPr lang="sr-Latn-R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/>
              <a:t>Ukupne dimenzije : 172 x 6 mm</a:t>
            </a:r>
          </a:p>
          <a:p>
            <a:pPr marL="285750" indent="-285750">
              <a:buSzPts val="1100"/>
            </a:pPr>
            <a:endParaRPr lang="sr-Latn-RS"/>
          </a:p>
        </p:txBody>
      </p:sp>
      <p:sp>
        <p:nvSpPr>
          <p:cNvPr id="320" name="Google Shape;320;p39">
            <a:extLst>
              <a:ext uri="{FF2B5EF4-FFF2-40B4-BE49-F238E27FC236}">
                <a16:creationId xmlns:a16="http://schemas.microsoft.com/office/drawing/2014/main" id="{B848C585-99AD-34EE-915D-845BA2FF8403}"/>
              </a:ext>
            </a:extLst>
          </p:cNvPr>
          <p:cNvSpPr/>
          <p:nvPr/>
        </p:nvSpPr>
        <p:spPr>
          <a:xfrm flipH="1">
            <a:off x="6094440" y="208775"/>
            <a:ext cx="567000" cy="567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  <p:extLst>
      <p:ext uri="{BB962C8B-B14F-4D97-AF65-F5344CB8AC3E}">
        <p14:creationId xmlns:p14="http://schemas.microsoft.com/office/powerpoint/2010/main" val="215519366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B9FFD-2A01-C1D2-EF64-A79846B48F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/>
              <a:t>Fabrikovanje i merenje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CDD7F5-3DB8-CECC-64A0-CF04E72F30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1041" y="1101545"/>
            <a:ext cx="3863004" cy="34908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26D32DA-FE8B-442B-257D-A4047D86182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741" t="35482" r="741" b="35481"/>
          <a:stretch/>
        </p:blipFill>
        <p:spPr>
          <a:xfrm>
            <a:off x="349955" y="3700255"/>
            <a:ext cx="5143500" cy="11201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B05743-6BE3-563C-AD86-01570D29BC87}"/>
              </a:ext>
            </a:extLst>
          </p:cNvPr>
          <p:cNvSpPr txBox="1"/>
          <p:nvPr/>
        </p:nvSpPr>
        <p:spPr>
          <a:xfrm>
            <a:off x="780485" y="2539191"/>
            <a:ext cx="59936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/>
              <a:t>Vektorski analizator mreža Aglient E5071C</a:t>
            </a:r>
          </a:p>
          <a:p>
            <a:r>
              <a:rPr lang="sr-Latn-RS"/>
              <a:t>0 – 8 GHz</a:t>
            </a:r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F5E9A36A-9616-8469-696E-1E08156439E4}"/>
              </a:ext>
            </a:extLst>
          </p:cNvPr>
          <p:cNvCxnSpPr/>
          <p:nvPr/>
        </p:nvCxnSpPr>
        <p:spPr>
          <a:xfrm flipV="1">
            <a:off x="4328160" y="1790700"/>
            <a:ext cx="1554480" cy="902379"/>
          </a:xfrm>
          <a:prstGeom prst="bentConnector3">
            <a:avLst>
              <a:gd name="adj1" fmla="val 22059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75519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997241-C6BD-D2FB-C5DC-EB56BE1974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/>
              <a:t>S parametri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48F016F-2448-8F09-02CA-E287EEBF0F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7340" y="1228648"/>
            <a:ext cx="6309950" cy="3403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8565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82">
          <a:extLst>
            <a:ext uri="{FF2B5EF4-FFF2-40B4-BE49-F238E27FC236}">
              <a16:creationId xmlns:a16="http://schemas.microsoft.com/office/drawing/2014/main" id="{CC188D11-3B64-55B1-2BD2-AB39885541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Google Shape;283;p36">
            <a:extLst>
              <a:ext uri="{FF2B5EF4-FFF2-40B4-BE49-F238E27FC236}">
                <a16:creationId xmlns:a16="http://schemas.microsoft.com/office/drawing/2014/main" id="{D8A75842-952B-BA51-BDE8-D41F8BB0142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3514" t="34721" r="22626" b="10965"/>
          <a:stretch/>
        </p:blipFill>
        <p:spPr>
          <a:xfrm rot="10800000">
            <a:off x="5966124" y="10576"/>
            <a:ext cx="3177876" cy="2725699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36">
            <a:extLst>
              <a:ext uri="{FF2B5EF4-FFF2-40B4-BE49-F238E27FC236}">
                <a16:creationId xmlns:a16="http://schemas.microsoft.com/office/drawing/2014/main" id="{62B4BA5C-2C2A-0606-F22B-3810EAE83DD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98974" y="1424975"/>
            <a:ext cx="3967149" cy="116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/>
              <a:t>Zaključak</a:t>
            </a:r>
            <a:endParaRPr/>
          </a:p>
        </p:txBody>
      </p:sp>
      <p:sp>
        <p:nvSpPr>
          <p:cNvPr id="285" name="Google Shape;285;p36">
            <a:extLst>
              <a:ext uri="{FF2B5EF4-FFF2-40B4-BE49-F238E27FC236}">
                <a16:creationId xmlns:a16="http://schemas.microsoft.com/office/drawing/2014/main" id="{5202CAFB-4050-D009-F327-0AA5B8FE55AB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998975" y="2586400"/>
            <a:ext cx="3639600" cy="99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sr-Latn-RS"/>
              <a:t>Analogija sa kristalima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sr-Latn-RS"/>
              <a:t>Osnova za razumevanje periodičnih struktura</a:t>
            </a:r>
            <a:endParaRPr/>
          </a:p>
        </p:txBody>
      </p:sp>
      <p:grpSp>
        <p:nvGrpSpPr>
          <p:cNvPr id="286" name="Google Shape;286;p36">
            <a:extLst>
              <a:ext uri="{FF2B5EF4-FFF2-40B4-BE49-F238E27FC236}">
                <a16:creationId xmlns:a16="http://schemas.microsoft.com/office/drawing/2014/main" id="{07B55CA4-6538-700E-5B4D-265FA34ED29B}"/>
              </a:ext>
            </a:extLst>
          </p:cNvPr>
          <p:cNvGrpSpPr/>
          <p:nvPr/>
        </p:nvGrpSpPr>
        <p:grpSpPr>
          <a:xfrm rot="-5400000">
            <a:off x="8057737" y="3898026"/>
            <a:ext cx="534426" cy="877509"/>
            <a:chOff x="5741750" y="3809796"/>
            <a:chExt cx="674100" cy="1106709"/>
          </a:xfrm>
        </p:grpSpPr>
        <p:sp>
          <p:nvSpPr>
            <p:cNvPr id="287" name="Google Shape;287;p36">
              <a:extLst>
                <a:ext uri="{FF2B5EF4-FFF2-40B4-BE49-F238E27FC236}">
                  <a16:creationId xmlns:a16="http://schemas.microsoft.com/office/drawing/2014/main" id="{98390764-F620-E09D-3437-E93E9F486BB9}"/>
                </a:ext>
              </a:extLst>
            </p:cNvPr>
            <p:cNvSpPr/>
            <p:nvPr/>
          </p:nvSpPr>
          <p:spPr>
            <a:xfrm>
              <a:off x="5741750" y="4242405"/>
              <a:ext cx="674100" cy="674100"/>
            </a:xfrm>
            <a:prstGeom prst="pie">
              <a:avLst>
                <a:gd name="adj1" fmla="val 0"/>
                <a:gd name="adj2" fmla="val 10772809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88" name="Google Shape;288;p36">
              <a:extLst>
                <a:ext uri="{FF2B5EF4-FFF2-40B4-BE49-F238E27FC236}">
                  <a16:creationId xmlns:a16="http://schemas.microsoft.com/office/drawing/2014/main" id="{B9DD310F-2E7B-00AD-059C-0C8756CFCFC6}"/>
                </a:ext>
              </a:extLst>
            </p:cNvPr>
            <p:cNvSpPr/>
            <p:nvPr/>
          </p:nvSpPr>
          <p:spPr>
            <a:xfrm>
              <a:off x="5741750" y="3809796"/>
              <a:ext cx="674100" cy="674100"/>
            </a:xfrm>
            <a:prstGeom prst="pie">
              <a:avLst>
                <a:gd name="adj1" fmla="val 0"/>
                <a:gd name="adj2" fmla="val 10772809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779340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939AEC-5C0C-32A9-C3B4-ECB70DFB5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713" y="2040150"/>
            <a:ext cx="2725800" cy="1063200"/>
          </a:xfrm>
        </p:spPr>
        <p:txBody>
          <a:bodyPr/>
          <a:lstStyle/>
          <a:p>
            <a:r>
              <a:rPr lang="sr-Latn-RS"/>
              <a:t>Hvala…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97A6B8-6AC5-C623-9C82-FF759528B8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32713" y="3253740"/>
            <a:ext cx="2725800" cy="48741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endParaRPr lang="sr-Latn-R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FA0290-C314-8893-DE66-E6C6D31016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9106" y="1147037"/>
            <a:ext cx="3797041" cy="2849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54850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1">
          <a:extLst>
            <a:ext uri="{FF2B5EF4-FFF2-40B4-BE49-F238E27FC236}">
              <a16:creationId xmlns:a16="http://schemas.microsoft.com/office/drawing/2014/main" id="{70BD2511-77F0-9EDE-5AFC-386DB919A5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66">
            <a:extLst>
              <a:ext uri="{FF2B5EF4-FFF2-40B4-BE49-F238E27FC236}">
                <a16:creationId xmlns:a16="http://schemas.microsoft.com/office/drawing/2014/main" id="{6C851A61-E307-A196-0B5C-C44A8AE7132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166" y="1500705"/>
            <a:ext cx="4575300" cy="105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/>
              <a:t>Hvala na pažnji</a:t>
            </a:r>
            <a:r>
              <a:rPr lang="en"/>
              <a:t>!</a:t>
            </a:r>
            <a:endParaRPr/>
          </a:p>
        </p:txBody>
      </p:sp>
      <p:sp>
        <p:nvSpPr>
          <p:cNvPr id="743" name="Google Shape;743;p66">
            <a:extLst>
              <a:ext uri="{FF2B5EF4-FFF2-40B4-BE49-F238E27FC236}">
                <a16:creationId xmlns:a16="http://schemas.microsoft.com/office/drawing/2014/main" id="{9C559F06-B69A-94D6-902E-09FD2A1F24D4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13225" y="3440000"/>
            <a:ext cx="4383315" cy="1164000"/>
          </a:xfrm>
          <a:prstGeom prst="rect">
            <a:avLst/>
          </a:prstGeom>
          <a:solidFill>
            <a:srgbClr val="F8F8F8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/>
              <a:t>Mihajlo Ninkov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>
                <a:hlinkClick r:id="rId3"/>
              </a:rPr>
              <a:t>mih.nin05</a:t>
            </a:r>
            <a:r>
              <a:rPr lang="en-US">
                <a:hlinkClick r:id="rId3"/>
              </a:rPr>
              <a:t>@</a:t>
            </a:r>
            <a:r>
              <a:rPr lang="sr-Latn-RS">
                <a:hlinkClick r:id="rId3"/>
              </a:rPr>
              <a:t>gmail.com</a:t>
            </a:r>
            <a:endParaRPr lang="sr-Latn-R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/>
              <a:t>Regionalni centar za mlade talente „Nikola Tesla“</a:t>
            </a:r>
            <a:endParaRPr/>
          </a:p>
        </p:txBody>
      </p:sp>
      <p:grpSp>
        <p:nvGrpSpPr>
          <p:cNvPr id="745" name="Google Shape;745;p66">
            <a:extLst>
              <a:ext uri="{FF2B5EF4-FFF2-40B4-BE49-F238E27FC236}">
                <a16:creationId xmlns:a16="http://schemas.microsoft.com/office/drawing/2014/main" id="{9C9EFAEB-7BBB-A3DC-38A1-9C0E390BA9E2}"/>
              </a:ext>
            </a:extLst>
          </p:cNvPr>
          <p:cNvGrpSpPr/>
          <p:nvPr/>
        </p:nvGrpSpPr>
        <p:grpSpPr>
          <a:xfrm>
            <a:off x="5288466" y="1336149"/>
            <a:ext cx="1966880" cy="1229561"/>
            <a:chOff x="5692063" y="2878600"/>
            <a:chExt cx="2254562" cy="1409400"/>
          </a:xfrm>
        </p:grpSpPr>
        <p:sp>
          <p:nvSpPr>
            <p:cNvPr id="746" name="Google Shape;746;p66">
              <a:extLst>
                <a:ext uri="{FF2B5EF4-FFF2-40B4-BE49-F238E27FC236}">
                  <a16:creationId xmlns:a16="http://schemas.microsoft.com/office/drawing/2014/main" id="{1876746A-3D15-1AD4-82C9-C0F3F61B3860}"/>
                </a:ext>
              </a:extLst>
            </p:cNvPr>
            <p:cNvSpPr/>
            <p:nvPr/>
          </p:nvSpPr>
          <p:spPr>
            <a:xfrm>
              <a:off x="6537225" y="2878600"/>
              <a:ext cx="1409400" cy="14094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747" name="Google Shape;747;p66">
              <a:extLst>
                <a:ext uri="{FF2B5EF4-FFF2-40B4-BE49-F238E27FC236}">
                  <a16:creationId xmlns:a16="http://schemas.microsoft.com/office/drawing/2014/main" id="{0931F2CA-B42A-1507-35F5-C3C96AF0784C}"/>
                </a:ext>
              </a:extLst>
            </p:cNvPr>
            <p:cNvSpPr/>
            <p:nvPr/>
          </p:nvSpPr>
          <p:spPr>
            <a:xfrm>
              <a:off x="6185162" y="3258250"/>
              <a:ext cx="650100" cy="650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748" name="Google Shape;748;p66">
              <a:extLst>
                <a:ext uri="{FF2B5EF4-FFF2-40B4-BE49-F238E27FC236}">
                  <a16:creationId xmlns:a16="http://schemas.microsoft.com/office/drawing/2014/main" id="{321655C8-43C8-139F-2357-63E19D9B02DE}"/>
                </a:ext>
              </a:extLst>
            </p:cNvPr>
            <p:cNvSpPr/>
            <p:nvPr/>
          </p:nvSpPr>
          <p:spPr>
            <a:xfrm>
              <a:off x="5692063" y="3526781"/>
              <a:ext cx="877482" cy="113038"/>
            </a:xfrm>
            <a:custGeom>
              <a:avLst/>
              <a:gdLst/>
              <a:ahLst/>
              <a:cxnLst/>
              <a:rect l="l" t="t" r="r" b="b"/>
              <a:pathLst>
                <a:path w="7977111" h="962025" extrusionOk="0">
                  <a:moveTo>
                    <a:pt x="6645669" y="962025"/>
                  </a:moveTo>
                  <a:cubicBezTo>
                    <a:pt x="6269518" y="962025"/>
                    <a:pt x="6077113" y="739797"/>
                    <a:pt x="5907796" y="543544"/>
                  </a:cubicBezTo>
                  <a:cubicBezTo>
                    <a:pt x="5745214" y="354987"/>
                    <a:pt x="5603796" y="192405"/>
                    <a:pt x="5315189" y="192405"/>
                  </a:cubicBezTo>
                  <a:cubicBezTo>
                    <a:pt x="5026581" y="192405"/>
                    <a:pt x="4886125" y="354987"/>
                    <a:pt x="4723543" y="543544"/>
                  </a:cubicBezTo>
                  <a:cubicBezTo>
                    <a:pt x="4554227" y="739797"/>
                    <a:pt x="4362784" y="962025"/>
                    <a:pt x="3986632" y="962025"/>
                  </a:cubicBezTo>
                  <a:cubicBezTo>
                    <a:pt x="3610480" y="962025"/>
                    <a:pt x="3418075" y="739797"/>
                    <a:pt x="3248759" y="543544"/>
                  </a:cubicBezTo>
                  <a:cubicBezTo>
                    <a:pt x="3086177" y="354987"/>
                    <a:pt x="2944759" y="192405"/>
                    <a:pt x="2657113" y="192405"/>
                  </a:cubicBezTo>
                  <a:cubicBezTo>
                    <a:pt x="2369468" y="192405"/>
                    <a:pt x="2228050" y="354987"/>
                    <a:pt x="2065468" y="543544"/>
                  </a:cubicBezTo>
                  <a:cubicBezTo>
                    <a:pt x="1896151" y="739797"/>
                    <a:pt x="1704708" y="962025"/>
                    <a:pt x="1328557" y="962025"/>
                  </a:cubicBezTo>
                  <a:cubicBezTo>
                    <a:pt x="952405" y="962025"/>
                    <a:pt x="760962" y="739797"/>
                    <a:pt x="591645" y="543544"/>
                  </a:cubicBezTo>
                  <a:cubicBezTo>
                    <a:pt x="429063" y="354987"/>
                    <a:pt x="288608" y="192405"/>
                    <a:pt x="0" y="192405"/>
                  </a:cubicBezTo>
                  <a:lnTo>
                    <a:pt x="0" y="0"/>
                  </a:lnTo>
                  <a:cubicBezTo>
                    <a:pt x="376152" y="0"/>
                    <a:pt x="567595" y="222228"/>
                    <a:pt x="736911" y="418481"/>
                  </a:cubicBezTo>
                  <a:cubicBezTo>
                    <a:pt x="899493" y="607038"/>
                    <a:pt x="1039949" y="769620"/>
                    <a:pt x="1328557" y="769620"/>
                  </a:cubicBezTo>
                  <a:cubicBezTo>
                    <a:pt x="1617164" y="769620"/>
                    <a:pt x="1757620" y="607038"/>
                    <a:pt x="1920202" y="418481"/>
                  </a:cubicBezTo>
                  <a:cubicBezTo>
                    <a:pt x="2089518" y="222228"/>
                    <a:pt x="2280961" y="0"/>
                    <a:pt x="2658075" y="0"/>
                  </a:cubicBezTo>
                  <a:cubicBezTo>
                    <a:pt x="3035189" y="0"/>
                    <a:pt x="3226632" y="222228"/>
                    <a:pt x="3395949" y="418481"/>
                  </a:cubicBezTo>
                  <a:cubicBezTo>
                    <a:pt x="3558531" y="607038"/>
                    <a:pt x="3699949" y="769620"/>
                    <a:pt x="3987594" y="769620"/>
                  </a:cubicBezTo>
                  <a:cubicBezTo>
                    <a:pt x="4275240" y="769620"/>
                    <a:pt x="4416657" y="607038"/>
                    <a:pt x="4579240" y="418481"/>
                  </a:cubicBezTo>
                  <a:cubicBezTo>
                    <a:pt x="4748556" y="222228"/>
                    <a:pt x="4939999" y="0"/>
                    <a:pt x="5316151" y="0"/>
                  </a:cubicBezTo>
                  <a:cubicBezTo>
                    <a:pt x="5692303" y="0"/>
                    <a:pt x="5884708" y="222228"/>
                    <a:pt x="6054024" y="418481"/>
                  </a:cubicBezTo>
                  <a:cubicBezTo>
                    <a:pt x="6216606" y="607038"/>
                    <a:pt x="6358024" y="769620"/>
                    <a:pt x="6646631" y="769620"/>
                  </a:cubicBezTo>
                  <a:cubicBezTo>
                    <a:pt x="6935239" y="769620"/>
                    <a:pt x="7075694" y="607038"/>
                    <a:pt x="7239239" y="418481"/>
                  </a:cubicBezTo>
                  <a:cubicBezTo>
                    <a:pt x="7408555" y="222228"/>
                    <a:pt x="7600960" y="0"/>
                    <a:pt x="7977112" y="0"/>
                  </a:cubicBezTo>
                  <a:lnTo>
                    <a:pt x="7977112" y="192405"/>
                  </a:lnTo>
                  <a:cubicBezTo>
                    <a:pt x="7688505" y="192405"/>
                    <a:pt x="7548049" y="354987"/>
                    <a:pt x="7384504" y="543544"/>
                  </a:cubicBezTo>
                  <a:cubicBezTo>
                    <a:pt x="7215188" y="739797"/>
                    <a:pt x="7022783" y="962025"/>
                    <a:pt x="6646631" y="962025"/>
                  </a:cubicBezTo>
                  <a:lnTo>
                    <a:pt x="6645669" y="96202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6801865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46FBF-CC96-0811-EA9B-928BAA0B66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/>
              <a:t>Periodične strukture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2FE220-FAB5-D41A-CABA-53CCE022474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sr-Latn-RS"/>
              <a:t>Veliki broj identičnih podstruktura</a:t>
            </a:r>
          </a:p>
        </p:txBody>
      </p:sp>
      <p:pic>
        <p:nvPicPr>
          <p:cNvPr id="4" name="Picture 3" descr="A close up of a honeycomb&#10;&#10;Description automatically generated">
            <a:extLst>
              <a:ext uri="{FF2B5EF4-FFF2-40B4-BE49-F238E27FC236}">
                <a16:creationId xmlns:a16="http://schemas.microsoft.com/office/drawing/2014/main" id="{ACD16DCE-27DF-51F7-23BC-356F3377D49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6002" y="538325"/>
            <a:ext cx="2446655" cy="1793875"/>
          </a:xfrm>
          <a:prstGeom prst="roundRect">
            <a:avLst>
              <a:gd name="adj" fmla="val 16667"/>
            </a:avLst>
          </a:prstGeom>
          <a:ln>
            <a:noFill/>
          </a:ln>
          <a:effectLst/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5" name="Picture 4" descr="Crystal structure - Wikipedia">
            <a:extLst>
              <a:ext uri="{FF2B5EF4-FFF2-40B4-BE49-F238E27FC236}">
                <a16:creationId xmlns:a16="http://schemas.microsoft.com/office/drawing/2014/main" id="{11D883D4-ECF9-5B64-D962-8DD093A4403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4129" y="2617950"/>
            <a:ext cx="1930400" cy="183070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313668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262D73-77C7-8BC3-30CD-2557DD300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/>
              <a:t>Zabranjene zone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014E615-6C3B-237E-8F0F-130D6B27B518}"/>
              </a:ext>
            </a:extLst>
          </p:cNvPr>
          <p:cNvCxnSpPr/>
          <p:nvPr/>
        </p:nvCxnSpPr>
        <p:spPr>
          <a:xfrm flipV="1">
            <a:off x="720000" y="1417320"/>
            <a:ext cx="0" cy="24079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A9EB353-C33E-AB7B-7BDB-48722ABDF867}"/>
              </a:ext>
            </a:extLst>
          </p:cNvPr>
          <p:cNvCxnSpPr/>
          <p:nvPr/>
        </p:nvCxnSpPr>
        <p:spPr>
          <a:xfrm>
            <a:off x="720000" y="3825240"/>
            <a:ext cx="43168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C6B3771E-6667-E587-1B72-1C7AA84A8F1C}"/>
              </a:ext>
            </a:extLst>
          </p:cNvPr>
          <p:cNvSpPr/>
          <p:nvPr/>
        </p:nvSpPr>
        <p:spPr>
          <a:xfrm>
            <a:off x="731520" y="1854673"/>
            <a:ext cx="3977640" cy="881590"/>
          </a:xfrm>
          <a:custGeom>
            <a:avLst/>
            <a:gdLst>
              <a:gd name="connsiteX0" fmla="*/ 0 w 3977640"/>
              <a:gd name="connsiteY0" fmla="*/ 240827 h 881590"/>
              <a:gd name="connsiteX1" fmla="*/ 449580 w 3977640"/>
              <a:gd name="connsiteY1" fmla="*/ 35087 h 881590"/>
              <a:gd name="connsiteX2" fmla="*/ 1348740 w 3977640"/>
              <a:gd name="connsiteY2" fmla="*/ 880907 h 881590"/>
              <a:gd name="connsiteX3" fmla="*/ 2324100 w 3977640"/>
              <a:gd name="connsiteY3" fmla="*/ 179867 h 881590"/>
              <a:gd name="connsiteX4" fmla="*/ 2933700 w 3977640"/>
              <a:gd name="connsiteY4" fmla="*/ 263687 h 881590"/>
              <a:gd name="connsiteX5" fmla="*/ 3390900 w 3977640"/>
              <a:gd name="connsiteY5" fmla="*/ 195107 h 881590"/>
              <a:gd name="connsiteX6" fmla="*/ 3977640 w 3977640"/>
              <a:gd name="connsiteY6" fmla="*/ 263687 h 881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77640" h="881590">
                <a:moveTo>
                  <a:pt x="0" y="240827"/>
                </a:moveTo>
                <a:cubicBezTo>
                  <a:pt x="112395" y="84617"/>
                  <a:pt x="224790" y="-71593"/>
                  <a:pt x="449580" y="35087"/>
                </a:cubicBezTo>
                <a:cubicBezTo>
                  <a:pt x="674370" y="141767"/>
                  <a:pt x="1036320" y="856777"/>
                  <a:pt x="1348740" y="880907"/>
                </a:cubicBezTo>
                <a:cubicBezTo>
                  <a:pt x="1661160" y="905037"/>
                  <a:pt x="2059940" y="282737"/>
                  <a:pt x="2324100" y="179867"/>
                </a:cubicBezTo>
                <a:cubicBezTo>
                  <a:pt x="2588260" y="76997"/>
                  <a:pt x="2755900" y="261147"/>
                  <a:pt x="2933700" y="263687"/>
                </a:cubicBezTo>
                <a:cubicBezTo>
                  <a:pt x="3111500" y="266227"/>
                  <a:pt x="3216910" y="195107"/>
                  <a:pt x="3390900" y="195107"/>
                </a:cubicBezTo>
                <a:cubicBezTo>
                  <a:pt x="3564890" y="195107"/>
                  <a:pt x="3868420" y="250987"/>
                  <a:pt x="3977640" y="263687"/>
                </a:cubicBezTo>
              </a:path>
            </a:pathLst>
          </a:cu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r-Latn-R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AFC4487-764E-3B4A-86C0-1DD128D873EC}"/>
              </a:ext>
            </a:extLst>
          </p:cNvPr>
          <p:cNvSpPr/>
          <p:nvPr/>
        </p:nvSpPr>
        <p:spPr>
          <a:xfrm>
            <a:off x="746760" y="2933697"/>
            <a:ext cx="4145280" cy="876303"/>
          </a:xfrm>
          <a:custGeom>
            <a:avLst/>
            <a:gdLst>
              <a:gd name="connsiteX0" fmla="*/ 0 w 4145280"/>
              <a:gd name="connsiteY0" fmla="*/ 876303 h 876303"/>
              <a:gd name="connsiteX1" fmla="*/ 716280 w 4145280"/>
              <a:gd name="connsiteY1" fmla="*/ 434343 h 876303"/>
              <a:gd name="connsiteX2" fmla="*/ 1333500 w 4145280"/>
              <a:gd name="connsiteY2" fmla="*/ 3 h 876303"/>
              <a:gd name="connsiteX3" fmla="*/ 2004060 w 4145280"/>
              <a:gd name="connsiteY3" fmla="*/ 426723 h 876303"/>
              <a:gd name="connsiteX4" fmla="*/ 2651760 w 4145280"/>
              <a:gd name="connsiteY4" fmla="*/ 571503 h 876303"/>
              <a:gd name="connsiteX5" fmla="*/ 3383280 w 4145280"/>
              <a:gd name="connsiteY5" fmla="*/ 739143 h 876303"/>
              <a:gd name="connsiteX6" fmla="*/ 4145280 w 4145280"/>
              <a:gd name="connsiteY6" fmla="*/ 396243 h 876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45280" h="876303">
                <a:moveTo>
                  <a:pt x="0" y="876303"/>
                </a:moveTo>
                <a:cubicBezTo>
                  <a:pt x="247015" y="728348"/>
                  <a:pt x="494030" y="580393"/>
                  <a:pt x="716280" y="434343"/>
                </a:cubicBezTo>
                <a:cubicBezTo>
                  <a:pt x="938530" y="288293"/>
                  <a:pt x="1118870" y="1273"/>
                  <a:pt x="1333500" y="3"/>
                </a:cubicBezTo>
                <a:cubicBezTo>
                  <a:pt x="1548130" y="-1267"/>
                  <a:pt x="1784350" y="331473"/>
                  <a:pt x="2004060" y="426723"/>
                </a:cubicBezTo>
                <a:cubicBezTo>
                  <a:pt x="2223770" y="521973"/>
                  <a:pt x="2651760" y="571503"/>
                  <a:pt x="2651760" y="571503"/>
                </a:cubicBezTo>
                <a:cubicBezTo>
                  <a:pt x="2881630" y="623573"/>
                  <a:pt x="3134360" y="768353"/>
                  <a:pt x="3383280" y="739143"/>
                </a:cubicBezTo>
                <a:cubicBezTo>
                  <a:pt x="3632200" y="709933"/>
                  <a:pt x="3996690" y="434343"/>
                  <a:pt x="4145280" y="396243"/>
                </a:cubicBezTo>
              </a:path>
            </a:pathLst>
          </a:cu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r-Latn-R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1259D93-F24C-A798-E64A-A0BDD0A10E13}"/>
              </a:ext>
            </a:extLst>
          </p:cNvPr>
          <p:cNvCxnSpPr>
            <a:cxnSpLocks/>
          </p:cNvCxnSpPr>
          <p:nvPr/>
        </p:nvCxnSpPr>
        <p:spPr>
          <a:xfrm>
            <a:off x="1562100" y="2736263"/>
            <a:ext cx="2674620" cy="0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CB7ACA5-CD12-41E1-F1D7-86859AA02F8B}"/>
              </a:ext>
            </a:extLst>
          </p:cNvPr>
          <p:cNvCxnSpPr>
            <a:cxnSpLocks/>
          </p:cNvCxnSpPr>
          <p:nvPr/>
        </p:nvCxnSpPr>
        <p:spPr>
          <a:xfrm>
            <a:off x="1562100" y="2933697"/>
            <a:ext cx="2674620" cy="0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3F086B3A-2344-9497-A4F0-99CBAB1CB9BD}"/>
              </a:ext>
            </a:extLst>
          </p:cNvPr>
          <p:cNvSpPr txBox="1"/>
          <p:nvPr/>
        </p:nvSpPr>
        <p:spPr>
          <a:xfrm>
            <a:off x="3204318" y="1693165"/>
            <a:ext cx="13676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RS">
                <a:solidFill>
                  <a:srgbClr val="FDA656"/>
                </a:solidFill>
              </a:rPr>
              <a:t>provodna zona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89C6918-CEDE-941C-4355-9B61C95B51D8}"/>
              </a:ext>
            </a:extLst>
          </p:cNvPr>
          <p:cNvSpPr txBox="1"/>
          <p:nvPr/>
        </p:nvSpPr>
        <p:spPr>
          <a:xfrm>
            <a:off x="2484120" y="3502223"/>
            <a:ext cx="13292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RS">
                <a:solidFill>
                  <a:srgbClr val="FDA858"/>
                </a:solidFill>
              </a:rPr>
              <a:t>valentna zona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5FC5F4F-CD61-DE2E-EC0A-1CD06AD64197}"/>
              </a:ext>
            </a:extLst>
          </p:cNvPr>
          <p:cNvCxnSpPr/>
          <p:nvPr/>
        </p:nvCxnSpPr>
        <p:spPr>
          <a:xfrm>
            <a:off x="3888159" y="2736263"/>
            <a:ext cx="0" cy="19743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9E9E2FA3-7A41-2377-C545-9416E577B6C8}"/>
              </a:ext>
            </a:extLst>
          </p:cNvPr>
          <p:cNvSpPr txBox="1"/>
          <p:nvPr/>
        </p:nvSpPr>
        <p:spPr>
          <a:xfrm>
            <a:off x="2385535" y="2681091"/>
            <a:ext cx="15263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RS"/>
              <a:t>zabranjena zona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E8E9A2F-BA8F-C72C-762A-9A99206C57CF}"/>
              </a:ext>
            </a:extLst>
          </p:cNvPr>
          <p:cNvSpPr txBox="1"/>
          <p:nvPr/>
        </p:nvSpPr>
        <p:spPr>
          <a:xfrm>
            <a:off x="2055735" y="3825240"/>
            <a:ext cx="9525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RS" sz="1200"/>
              <a:t>Momentum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E9E6E28-F9F8-4DCC-938B-0F178A90A7C2}"/>
              </a:ext>
            </a:extLst>
          </p:cNvPr>
          <p:cNvSpPr txBox="1"/>
          <p:nvPr/>
        </p:nvSpPr>
        <p:spPr>
          <a:xfrm rot="16200000">
            <a:off x="174442" y="2477510"/>
            <a:ext cx="7457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RS" sz="1200"/>
              <a:t>Energija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0771EFE-5AD1-57C8-FCD0-78CF45226A41}"/>
              </a:ext>
            </a:extLst>
          </p:cNvPr>
          <p:cNvSpPr/>
          <p:nvPr/>
        </p:nvSpPr>
        <p:spPr>
          <a:xfrm>
            <a:off x="5928361" y="1322656"/>
            <a:ext cx="1859279" cy="914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r-Latn-R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82BC08F-A10B-C5D9-18C2-45B8E698E698}"/>
              </a:ext>
            </a:extLst>
          </p:cNvPr>
          <p:cNvSpPr/>
          <p:nvPr/>
        </p:nvSpPr>
        <p:spPr>
          <a:xfrm>
            <a:off x="5928360" y="2910840"/>
            <a:ext cx="1859279" cy="9144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r-Latn-R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FC8F24A-C3F7-013D-BE8E-58188FCFDE4C}"/>
              </a:ext>
            </a:extLst>
          </p:cNvPr>
          <p:cNvSpPr/>
          <p:nvPr/>
        </p:nvSpPr>
        <p:spPr>
          <a:xfrm>
            <a:off x="5928360" y="1322656"/>
            <a:ext cx="1859279" cy="2502578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r-Latn-R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4C83ACD-A636-D342-8557-1EA20399A767}"/>
              </a:ext>
            </a:extLst>
          </p:cNvPr>
          <p:cNvSpPr txBox="1"/>
          <p:nvPr/>
        </p:nvSpPr>
        <p:spPr>
          <a:xfrm>
            <a:off x="6198203" y="3904119"/>
            <a:ext cx="13195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RS"/>
              <a:t>Poluprovodnik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6DA0C0F-2F6E-3144-5CCF-86A8732EA2A9}"/>
              </a:ext>
            </a:extLst>
          </p:cNvPr>
          <p:cNvCxnSpPr>
            <a:cxnSpLocks/>
          </p:cNvCxnSpPr>
          <p:nvPr/>
        </p:nvCxnSpPr>
        <p:spPr>
          <a:xfrm>
            <a:off x="7517795" y="2237056"/>
            <a:ext cx="0" cy="67378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527C04A6-E66E-0EA7-C974-EA8C882AD5ED}"/>
              </a:ext>
            </a:extLst>
          </p:cNvPr>
          <p:cNvSpPr txBox="1"/>
          <p:nvPr/>
        </p:nvSpPr>
        <p:spPr>
          <a:xfrm>
            <a:off x="5986263" y="2386935"/>
            <a:ext cx="8290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RS" sz="1000"/>
              <a:t>Zabranjena</a:t>
            </a:r>
          </a:p>
          <a:p>
            <a:pPr algn="ctr"/>
            <a:r>
              <a:rPr lang="sr-Latn-RS" sz="1000"/>
              <a:t>zona</a:t>
            </a:r>
          </a:p>
        </p:txBody>
      </p:sp>
    </p:spTree>
    <p:extLst>
      <p:ext uri="{BB962C8B-B14F-4D97-AF65-F5344CB8AC3E}">
        <p14:creationId xmlns:p14="http://schemas.microsoft.com/office/powerpoint/2010/main" val="1533126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B1A0E-BCEF-FBCA-211A-446CADC1D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/>
              <a:t>Filtri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5FBBB6-EF77-34AB-1ADE-A075F873FA4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sr-Latn-R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437AAA6-561A-4E84-6658-3699E99AE285}"/>
              </a:ext>
            </a:extLst>
          </p:cNvPr>
          <p:cNvSpPr>
            <a:spLocks noGrp="1"/>
          </p:cNvSpPr>
          <p:nvPr>
            <p:ph type="pic" idx="2"/>
          </p:nvPr>
        </p:nvSpPr>
        <p:spPr/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C15EB1-0A95-1C44-FD49-8799AE78F5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7157432">
            <a:off x="5371312" y="1125796"/>
            <a:ext cx="4048275" cy="28919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9257B4D-381A-E801-7341-E4E9660F8D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1595" y="1440045"/>
            <a:ext cx="3845548" cy="2871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0974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F207D-D694-CCEC-F28F-8E5F7DF26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/>
              <a:t>ABCD matrica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0EC203-4988-F86D-9D64-4121BF74C40D}"/>
              </a:ext>
            </a:extLst>
          </p:cNvPr>
          <p:cNvSpPr txBox="1"/>
          <p:nvPr/>
        </p:nvSpPr>
        <p:spPr>
          <a:xfrm>
            <a:off x="720000" y="1185365"/>
            <a:ext cx="55066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/>
              <a:t>Odnos struje i napona na ulazu i izlazu dvopristupnog elementa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8AEEBC4-EE34-01D0-D42E-A0DFFCF928CD}"/>
                  </a:ext>
                </a:extLst>
              </p:cNvPr>
              <p:cNvSpPr txBox="1"/>
              <p:nvPr/>
            </p:nvSpPr>
            <p:spPr>
              <a:xfrm>
                <a:off x="2286000" y="1725569"/>
                <a:ext cx="4572000" cy="54514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sr-Latn-RS" sz="16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sr-Latn-RS" sz="16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sr-Latn-RS" sz="16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sr-Latn-RS" sz="1600" i="1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sr-Latn-RS" sz="1600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sr-Latn-RS" sz="16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sr-Latn-RS" sz="1600" i="1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sr-Latn-RS" sz="1600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sr-Latn-RS" sz="1600" i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sr-Latn-RS" sz="16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sr-Latn-RS" sz="16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sr-Latn-RS" sz="1600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e>
                                <m:r>
                                  <a:rPr lang="sr-Latn-RS" sz="1600" i="1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</m:mr>
                            <m:mr>
                              <m:e>
                                <m:r>
                                  <a:rPr lang="sr-Latn-RS" sz="1600" i="1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e>
                                <m:r>
                                  <a:rPr lang="sr-Latn-RS" sz="1600" i="1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sr-Latn-RS" sz="16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sr-Latn-RS" sz="16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sr-Latn-RS" sz="16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sr-Latn-RS" sz="1600" i="1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sr-Latn-RS" sz="1600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sr-Latn-RS" sz="16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sr-Latn-RS" sz="1600" i="1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sr-Latn-RS" sz="1600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sr-Latn-RS" sz="160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8AEEBC4-EE34-01D0-D42E-A0DFFCF928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0" y="1725569"/>
                <a:ext cx="4572000" cy="545149"/>
              </a:xfrm>
              <a:prstGeom prst="rect">
                <a:avLst/>
              </a:prstGeom>
              <a:blipFill>
                <a:blip r:embed="rId2"/>
                <a:stretch>
                  <a:fillRect b="-1124"/>
                </a:stretch>
              </a:blipFill>
            </p:spPr>
            <p:txBody>
              <a:bodyPr/>
              <a:lstStyle/>
              <a:p>
                <a:r>
                  <a:rPr lang="sr-Latn-R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D35A25BB-7741-50E3-2344-12844BB395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604" b="96875" l="1059" r="98118">
                        <a14:foregroundMark x1="706" y1="66146" x2="29294" y2="3646"/>
                        <a14:foregroundMark x1="29294" y1="3646" x2="45176" y2="7031"/>
                        <a14:foregroundMark x1="45176" y1="7031" x2="59480" y2="1717"/>
                        <a14:foregroundMark x1="68182" y1="1588" x2="97882" y2="5469"/>
                        <a14:foregroundMark x1="97882" y1="5469" x2="93882" y2="37500"/>
                        <a14:foregroundMark x1="93882" y1="37500" x2="70706" y2="90365"/>
                        <a14:foregroundMark x1="70706" y1="90365" x2="65577" y2="94690"/>
                        <a14:foregroundMark x1="35107" y1="94370" x2="471" y2="88542"/>
                        <a14:foregroundMark x1="471" y1="88542" x2="1176" y2="67448"/>
                        <a14:foregroundMark x1="1176" y1="67448" x2="1647" y2="67188"/>
                        <a14:foregroundMark x1="7176" y1="58333" x2="31647" y2="7552"/>
                        <a14:foregroundMark x1="31647" y1="7552" x2="42941" y2="4948"/>
                        <a14:foregroundMark x1="42941" y1="4948" x2="74471" y2="14323"/>
                        <a14:foregroundMark x1="74471" y1="14323" x2="84000" y2="13021"/>
                        <a14:foregroundMark x1="84000" y1="13021" x2="66706" y2="60156"/>
                        <a14:foregroundMark x1="66706" y1="60156" x2="58118" y2="61719"/>
                        <a14:foregroundMark x1="58118" y1="61719" x2="48235" y2="55208"/>
                        <a14:foregroundMark x1="27176" y1="47396" x2="21059" y2="44010"/>
                        <a14:foregroundMark x1="21059" y1="44010" x2="38000" y2="31771"/>
                        <a14:foregroundMark x1="38000" y1="31771" x2="28000" y2="27344"/>
                        <a14:foregroundMark x1="28000" y1="27344" x2="29765" y2="40885"/>
                        <a14:foregroundMark x1="64118" y1="33333" x2="63882" y2="42708"/>
                        <a14:foregroundMark x1="91294" y1="9896" x2="85647" y2="26563"/>
                        <a14:foregroundMark x1="85647" y1="26563" x2="72588" y2="49219"/>
                        <a14:foregroundMark x1="72588" y1="49219" x2="89412" y2="9896"/>
                        <a14:foregroundMark x1="89412" y1="9896" x2="89412" y2="9896"/>
                        <a14:foregroundMark x1="94353" y1="2344" x2="99647" y2="13281"/>
                        <a14:foregroundMark x1="99647" y1="13281" x2="98235" y2="34115"/>
                        <a14:foregroundMark x1="98235" y1="34115" x2="94706" y2="44010"/>
                        <a14:foregroundMark x1="24235" y1="63021" x2="40235" y2="61458"/>
                        <a14:foregroundMark x1="40235" y1="61458" x2="38235" y2="84635"/>
                        <a14:foregroundMark x1="38235" y1="84635" x2="35397" y2="94328"/>
                        <a14:foregroundMark x1="29989" y1="97649" x2="26941" y2="96875"/>
                        <a14:foregroundMark x1="26941" y1="96875" x2="22824" y2="67448"/>
                        <a14:foregroundMark x1="63412" y1="3125" x2="67882" y2="3125"/>
                        <a14:foregroundMark x1="61176" y1="2604" x2="64235" y2="3385"/>
                        <a14:foregroundMark x1="26235" y1="69010" x2="35647" y2="70052"/>
                        <a14:foregroundMark x1="35647" y1="70052" x2="35765" y2="69531"/>
                        <a14:foregroundMark x1="38824" y1="86719" x2="38824" y2="92708"/>
                        <a14:backgroundMark x1="59765" y1="781" x2="61632" y2="1137"/>
                        <a14:backgroundMark x1="29412" y1="99740" x2="52471" y2="96354"/>
                        <a14:backgroundMark x1="52471" y1="96354" x2="64941" y2="9687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06917" y="2723079"/>
            <a:ext cx="5130165" cy="231762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0748BA0-3471-4827-5C88-4C6904EE63ED}"/>
              </a:ext>
            </a:extLst>
          </p:cNvPr>
          <p:cNvSpPr/>
          <p:nvPr/>
        </p:nvSpPr>
        <p:spPr>
          <a:xfrm>
            <a:off x="4329793" y="3198496"/>
            <a:ext cx="484414" cy="244929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r-Latn-R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D8B5763-DCC5-50B0-C75E-41CAD5DAEF8C}"/>
              </a:ext>
            </a:extLst>
          </p:cNvPr>
          <p:cNvSpPr/>
          <p:nvPr/>
        </p:nvSpPr>
        <p:spPr>
          <a:xfrm>
            <a:off x="4942114" y="4316186"/>
            <a:ext cx="664029" cy="310243"/>
          </a:xfrm>
          <a:prstGeom prst="rect">
            <a:avLst/>
          </a:prstGeom>
          <a:solidFill>
            <a:srgbClr val="E2D8A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r-Latn-R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B91B8B5-4857-519E-F1A0-8B5FD6318674}"/>
              </a:ext>
            </a:extLst>
          </p:cNvPr>
          <p:cNvSpPr/>
          <p:nvPr/>
        </p:nvSpPr>
        <p:spPr>
          <a:xfrm>
            <a:off x="4773386" y="4718957"/>
            <a:ext cx="832757" cy="157843"/>
          </a:xfrm>
          <a:prstGeom prst="rect">
            <a:avLst/>
          </a:prstGeom>
          <a:solidFill>
            <a:srgbClr val="80808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r-Latn-R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AAE3671-9E47-0FC9-44DD-DCD05A164FE1}"/>
              </a:ext>
            </a:extLst>
          </p:cNvPr>
          <p:cNvSpPr/>
          <p:nvPr/>
        </p:nvSpPr>
        <p:spPr>
          <a:xfrm>
            <a:off x="3271157" y="4267200"/>
            <a:ext cx="620486" cy="136071"/>
          </a:xfrm>
          <a:prstGeom prst="rect">
            <a:avLst/>
          </a:prstGeom>
          <a:solidFill>
            <a:srgbClr val="FFCC6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8894546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F72652-3715-8E0A-9A4E-B0C1D5CF62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/>
              <a:t>Karakteristična impedansa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2451709-6A96-716D-0CAE-DB6D3C0A34B7}"/>
                  </a:ext>
                </a:extLst>
              </p:cNvPr>
              <p:cNvSpPr txBox="1"/>
              <p:nvPr/>
            </p:nvSpPr>
            <p:spPr>
              <a:xfrm>
                <a:off x="3841482" y="2304562"/>
                <a:ext cx="5116830" cy="12084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sr-Latn-R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r-Latn-RS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sr-Latn-RS" i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sr-Latn-RS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sr-Latn-R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sr-Latn-R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sr-Latn-RS" i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f>
                                <m:fPr>
                                  <m:ctrlPr>
                                    <a:rPr lang="sr-Latn-R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sr-Latn-RS" i="0">
                                      <a:latin typeface="Cambria Math" panose="02040503050406030204" pitchFamily="18" charset="0"/>
                                    </a:rPr>
                                    <m:t>60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sr-Latn-RS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sSub>
                                        <m:sSubPr>
                                          <m:ctrlPr>
                                            <a:rPr lang="sr-Latn-RS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sr-Latn-RS" i="1">
                                              <a:latin typeface="Cambria Math" panose="02040503050406030204" pitchFamily="18" charset="0"/>
                                            </a:rPr>
                                            <m:t>𝜀</m:t>
                                          </m:r>
                                        </m:e>
                                        <m:sub>
                                          <m:r>
                                            <a:rPr lang="sr-Latn-RS" i="1">
                                              <a:latin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</m:sub>
                                      </m:sSub>
                                    </m:e>
                                  </m:rad>
                                </m:den>
                              </m:f>
                              <m:func>
                                <m:funcPr>
                                  <m:ctrlPr>
                                    <a:rPr lang="sr-Latn-R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sr-Latn-RS" i="0">
                                      <a:latin typeface="Cambria Math" panose="02040503050406030204" pitchFamily="18" charset="0"/>
                                    </a:rPr>
                                    <m:t>ln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sr-Latn-RS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sr-Latn-RS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sr-Latn-RS" i="0">
                                              <a:latin typeface="Cambria Math" panose="02040503050406030204" pitchFamily="18" charset="0"/>
                                            </a:rPr>
                                            <m:t>8</m:t>
                                          </m:r>
                                          <m:r>
                                            <a:rPr lang="sr-Latn-RS" i="1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num>
                                        <m:den>
                                          <m:r>
                                            <a:rPr lang="sr-Latn-RS" i="1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den>
                                      </m:f>
                                      <m:r>
                                        <a:rPr lang="sr-Latn-RS" i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f>
                                        <m:fPr>
                                          <m:ctrlPr>
                                            <a:rPr lang="sr-Latn-RS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sr-Latn-RS" i="1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num>
                                        <m:den>
                                          <m:r>
                                            <a:rPr lang="sr-Latn-RS" i="0">
                                              <a:latin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  <m:r>
                                            <a:rPr lang="sr-Latn-RS" i="1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  <m:r>
                                <a:rPr lang="sr-Latn-RS" i="0">
                                  <a:latin typeface="Cambria Math" panose="02040503050406030204" pitchFamily="18" charset="0"/>
                                </a:rPr>
                                <m:t>                                                        за  </m:t>
                              </m:r>
                              <m:f>
                                <m:fPr>
                                  <m:ctrlPr>
                                    <a:rPr lang="sr-Latn-R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sr-Latn-RS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num>
                                <m:den>
                                  <m:r>
                                    <a:rPr lang="sr-Latn-RS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den>
                              </m:f>
                              <m:r>
                                <a:rPr lang="sr-Latn-RS" i="0">
                                  <a:latin typeface="Cambria Math" panose="02040503050406030204" pitchFamily="18" charset="0"/>
                                </a:rPr>
                                <m:t> ≤1 </m:t>
                              </m:r>
                            </m:e>
                            <m:e>
                              <m:r>
                                <a:rPr lang="sr-Latn-RS" i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f>
                                <m:fPr>
                                  <m:ctrlPr>
                                    <a:rPr lang="sr-Latn-R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sr-Latn-RS" i="0">
                                      <a:latin typeface="Cambria Math" panose="02040503050406030204" pitchFamily="18" charset="0"/>
                                    </a:rPr>
                                    <m:t>120</m:t>
                                  </m:r>
                                  <m:r>
                                    <a:rPr lang="sr-Latn-RS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sr-Latn-RS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sSub>
                                        <m:sSubPr>
                                          <m:ctrlPr>
                                            <a:rPr lang="sr-Latn-RS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sr-Latn-RS" i="1">
                                              <a:latin typeface="Cambria Math" panose="02040503050406030204" pitchFamily="18" charset="0"/>
                                            </a:rPr>
                                            <m:t>𝜀</m:t>
                                          </m:r>
                                        </m:e>
                                        <m:sub>
                                          <m:r>
                                            <a:rPr lang="sr-Latn-RS" i="1">
                                              <a:latin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</m:sub>
                                      </m:sSub>
                                    </m:e>
                                  </m:rad>
                                  <m:d>
                                    <m:dPr>
                                      <m:ctrlPr>
                                        <a:rPr lang="sr-Latn-RS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sr-Latn-RS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sr-Latn-RS" i="1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num>
                                        <m:den>
                                          <m:r>
                                            <a:rPr lang="sr-Latn-RS" i="1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den>
                                      </m:f>
                                      <m:r>
                                        <a:rPr lang="sr-Latn-RS" i="0">
                                          <a:latin typeface="Cambria Math" panose="02040503050406030204" pitchFamily="18" charset="0"/>
                                        </a:rPr>
                                        <m:t>+1,393+0.667</m:t>
                                      </m:r>
                                      <m:func>
                                        <m:funcPr>
                                          <m:ctrlPr>
                                            <a:rPr lang="sr-Latn-R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sr-Latn-RS" i="0">
                                              <a:latin typeface="Cambria Math" panose="02040503050406030204" pitchFamily="18" charset="0"/>
                                            </a:rPr>
                                            <m:t>ln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sr-Latn-RS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f>
                                                <m:fPr>
                                                  <m:ctrlPr>
                                                    <a:rPr lang="sr-Latn-RS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r>
                                                    <a:rPr lang="sr-Latn-RS" i="1">
                                                      <a:latin typeface="Cambria Math" panose="02040503050406030204" pitchFamily="18" charset="0"/>
                                                    </a:rPr>
                                                    <m:t>𝑤</m:t>
                                                  </m:r>
                                                </m:num>
                                                <m:den>
                                                  <m:r>
                                                    <a:rPr lang="sr-Latn-RS" i="1">
                                                      <a:latin typeface="Cambria Math" panose="02040503050406030204" pitchFamily="18" charset="0"/>
                                                    </a:rPr>
                                                    <m:t>𝑑</m:t>
                                                  </m:r>
                                                </m:den>
                                              </m:f>
                                              <m:r>
                                                <a:rPr lang="sr-Latn-RS" i="0">
                                                  <a:latin typeface="Cambria Math" panose="02040503050406030204" pitchFamily="18" charset="0"/>
                                                </a:rPr>
                                                <m:t>+1.444</m:t>
                                              </m:r>
                                            </m:e>
                                          </m:d>
                                        </m:e>
                                      </m:func>
                                    </m:e>
                                  </m:d>
                                </m:den>
                              </m:f>
                              <m:r>
                                <a:rPr lang="sr-Latn-RS" i="0">
                                  <a:latin typeface="Cambria Math" panose="02040503050406030204" pitchFamily="18" charset="0"/>
                                </a:rPr>
                                <m:t>           </m:t>
                              </m:r>
                              <m:r>
                                <a:rPr lang="sr-Latn-RS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sr-Latn-RS" i="0">
                                  <a:latin typeface="Cambria Math" panose="02040503050406030204" pitchFamily="18" charset="0"/>
                                </a:rPr>
                                <m:t>за </m:t>
                              </m:r>
                              <m:f>
                                <m:fPr>
                                  <m:ctrlPr>
                                    <a:rPr lang="sr-Latn-R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sr-Latn-RS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num>
                                <m:den>
                                  <m:r>
                                    <a:rPr lang="sr-Latn-RS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den>
                              </m:f>
                              <m:r>
                                <a:rPr lang="sr-Latn-RS" i="0">
                                  <a:latin typeface="Cambria Math" panose="02040503050406030204" pitchFamily="18" charset="0"/>
                                </a:rPr>
                                <m:t> ≥1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sr-Latn-RS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2451709-6A96-716D-0CAE-DB6D3C0A34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1482" y="2304562"/>
                <a:ext cx="5116830" cy="120847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sr-Latn-R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1FAF6B0D-7C4F-C7A0-5EB2-E305D22DBE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075" y="1191010"/>
            <a:ext cx="3738562" cy="154450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B31496D-FDC8-5D34-3E86-DAF76749DA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900" y="2908798"/>
            <a:ext cx="3852912" cy="1859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4408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2CF66C-6929-21B6-2958-3463A8C57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/>
              <a:t>Početna struktura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52D2E4-7567-8AFA-BAD9-3679A29E2F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3684" y="1110159"/>
            <a:ext cx="6696631" cy="238742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A7365BA-80F3-FC5C-E4CC-F82D1B13BD71}"/>
                  </a:ext>
                </a:extLst>
              </p:cNvPr>
              <p:cNvSpPr txBox="1"/>
              <p:nvPr/>
            </p:nvSpPr>
            <p:spPr>
              <a:xfrm>
                <a:off x="906779" y="3850461"/>
                <a:ext cx="7330440" cy="5050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sr-Latn-RS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sr-Latn-RS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sr-Latn-R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e>
                              <m:r>
                                <a:rPr lang="sr-Latn-RS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mr>
                          <m:mr>
                            <m:e>
                              <m:r>
                                <a:rPr lang="sr-Latn-RS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e>
                              <m:r>
                                <a:rPr lang="sr-Latn-R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mr>
                        </m:m>
                      </m:e>
                    </m:d>
                    <m:r>
                      <a:rPr lang="sr-Latn-RS" i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sr-Latn-RS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sr-Latn-RS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sr-Latn-R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sr-Latn-RS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sr-Latn-RS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sr-Latn-R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sr-Latn-RS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sr-Latn-RS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sr-Latn-R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sr-Latn-RS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sr-Latn-RS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sr-Latn-R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sr-Latn-RS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sr-Latn-RS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sr-Latn-RS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sr-Latn-RS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sr-Latn-R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sr-Latn-RS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sr-Latn-RS" i="1">
                                      <a:latin typeface="Cambria Math" panose="02040503050406030204" pitchFamily="18" charset="0"/>
                                    </a:rPr>
                                    <m:t>𝑤𝑠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sr-Latn-R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sr-Latn-RS" i="1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sr-Latn-RS" i="1">
                                      <a:latin typeface="Cambria Math" panose="02040503050406030204" pitchFamily="18" charset="0"/>
                                    </a:rPr>
                                    <m:t>𝑤𝑠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sr-Latn-R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sr-Latn-RS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sr-Latn-RS" i="1">
                                      <a:latin typeface="Cambria Math" panose="02040503050406030204" pitchFamily="18" charset="0"/>
                                    </a:rPr>
                                    <m:t>𝑤𝑠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sr-Latn-R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sr-Latn-RS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sr-Latn-RS" i="1">
                                      <a:latin typeface="Cambria Math" panose="02040503050406030204" pitchFamily="18" charset="0"/>
                                    </a:rPr>
                                    <m:t>𝑤𝑠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sr-Cyrl-RS" i="1"/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sr-Latn-RS" i="1"/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sr-Latn-RS" i="1"/>
                            </m:ctrlPr>
                          </m:mPr>
                          <m:mr>
                            <m:e>
                              <m:func>
                                <m:funcPr>
                                  <m:ctrlPr>
                                    <a:rPr lang="sr-Latn-RS" i="1"/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sr-Cyrl-RS"/>
                                    <m:t>cos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sr-Latn-RS" i="1"/>
                                      </m:ctrlPr>
                                    </m:sSubPr>
                                    <m:e>
                                      <m:r>
                                        <a:rPr lang="sr-Cyrl-RS" i="1"/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sr-Cyrl-RS" i="1"/>
                                        <m:t>𝑤</m:t>
                                      </m:r>
                                    </m:sub>
                                  </m:sSub>
                                  <m:r>
                                    <a:rPr lang="sr-Cyrl-RS" i="1"/>
                                    <m:t>𝑙</m:t>
                                  </m:r>
                                </m:e>
                              </m:func>
                            </m:e>
                            <m:e>
                              <m:r>
                                <a:rPr lang="sr-Cyrl-RS" i="1"/>
                                <m:t>𝑗</m:t>
                              </m:r>
                              <m:sSub>
                                <m:sSubPr>
                                  <m:ctrlPr>
                                    <a:rPr lang="sr-Latn-RS" i="1"/>
                                  </m:ctrlPr>
                                </m:sSubPr>
                                <m:e>
                                  <m:r>
                                    <a:rPr lang="en-US" i="1"/>
                                    <m:t>𝑍</m:t>
                                  </m:r>
                                </m:e>
                                <m:sub>
                                  <m:r>
                                    <a:rPr lang="sr-Cyrl-RS" i="1"/>
                                    <m:t>0</m:t>
                                  </m:r>
                                  <m:r>
                                    <a:rPr lang="sr-Cyrl-RS" i="1"/>
                                    <m:t>𝑤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sr-Latn-RS" i="1"/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sr-Cyrl-RS"/>
                                    <m:t>sin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sr-Latn-RS" i="1"/>
                                      </m:ctrlPr>
                                    </m:sSubPr>
                                    <m:e>
                                      <m:r>
                                        <a:rPr lang="sr-Cyrl-RS" i="1"/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sr-Cyrl-RS" i="1"/>
                                        <m:t>𝑤</m:t>
                                      </m:r>
                                    </m:sub>
                                  </m:sSub>
                                  <m:r>
                                    <a:rPr lang="sr-Cyrl-RS" i="1"/>
                                    <m:t>𝑙</m:t>
                                  </m:r>
                                </m:e>
                              </m:func>
                            </m:e>
                          </m:mr>
                          <m:mr>
                            <m:e>
                              <m:r>
                                <a:rPr lang="sr-Cyrl-RS" i="1"/>
                                <m:t>𝑗</m:t>
                              </m:r>
                              <m:sSub>
                                <m:sSubPr>
                                  <m:ctrlPr>
                                    <a:rPr lang="sr-Latn-RS" i="1"/>
                                  </m:ctrlPr>
                                </m:sSubPr>
                                <m:e>
                                  <m:r>
                                    <a:rPr lang="sr-Cyrl-RS" i="1"/>
                                    <m:t>𝑌</m:t>
                                  </m:r>
                                </m:e>
                                <m:sub>
                                  <m:r>
                                    <a:rPr lang="sr-Cyrl-RS" i="1"/>
                                    <m:t>0</m:t>
                                  </m:r>
                                  <m:r>
                                    <a:rPr lang="sr-Cyrl-RS" i="1"/>
                                    <m:t>𝑤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sr-Latn-RS" i="1"/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sr-Cyrl-RS"/>
                                    <m:t>sin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sr-Latn-RS" i="1"/>
                                      </m:ctrlPr>
                                    </m:sSubPr>
                                    <m:e>
                                      <m:r>
                                        <a:rPr lang="sr-Cyrl-RS" i="1"/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sr-Cyrl-RS" i="1"/>
                                        <m:t>𝑤</m:t>
                                      </m:r>
                                    </m:sub>
                                  </m:sSub>
                                  <m:r>
                                    <a:rPr lang="sr-Cyrl-RS" i="1"/>
                                    <m:t>𝑙</m:t>
                                  </m:r>
                                </m:e>
                              </m:func>
                            </m:e>
                            <m:e>
                              <m:func>
                                <m:funcPr>
                                  <m:ctrlPr>
                                    <a:rPr lang="sr-Latn-RS" i="1"/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sr-Cyrl-RS"/>
                                    <m:t>cos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sr-Latn-RS" i="1"/>
                                      </m:ctrlPr>
                                    </m:sSubPr>
                                    <m:e>
                                      <m:r>
                                        <a:rPr lang="sr-Cyrl-RS" i="1"/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sr-Cyrl-RS" i="1"/>
                                        <m:t>𝑤</m:t>
                                      </m:r>
                                    </m:sub>
                                  </m:sSub>
                                  <m:r>
                                    <a:rPr lang="sr-Cyrl-RS" i="1"/>
                                    <m:t>𝑙</m:t>
                                  </m:r>
                                </m:e>
                              </m:func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sr-Latn-RS" i="1"/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sr-Latn-RS" i="1"/>
                            </m:ctrlPr>
                          </m:mPr>
                          <m:mr>
                            <m:e>
                              <m:func>
                                <m:funcPr>
                                  <m:ctrlPr>
                                    <a:rPr lang="sr-Latn-RS" i="1"/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sr-Cyrl-RS"/>
                                    <m:t>cos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sr-Latn-RS" i="1"/>
                                      </m:ctrlPr>
                                    </m:sSubPr>
                                    <m:e>
                                      <m:r>
                                        <a:rPr lang="sr-Cyrl-RS" i="1"/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sr-Cyrl-RS" i="1"/>
                                        <m:t>𝑤𝑠</m:t>
                                      </m:r>
                                    </m:sub>
                                  </m:sSub>
                                </m:e>
                              </m:func>
                              <m:r>
                                <a:rPr lang="sr-Cyrl-RS" i="1"/>
                                <m:t>𝑙</m:t>
                              </m:r>
                            </m:e>
                            <m:e>
                              <m:r>
                                <a:rPr lang="sr-Cyrl-RS" i="1"/>
                                <m:t>𝑗</m:t>
                              </m:r>
                              <m:sSub>
                                <m:sSubPr>
                                  <m:ctrlPr>
                                    <a:rPr lang="sr-Latn-RS" i="1"/>
                                  </m:ctrlPr>
                                </m:sSubPr>
                                <m:e>
                                  <m:r>
                                    <a:rPr lang="sr-Cyrl-RS" i="1"/>
                                    <m:t>𝑍</m:t>
                                  </m:r>
                                </m:e>
                                <m:sub>
                                  <m:r>
                                    <a:rPr lang="sr-Cyrl-RS" i="1"/>
                                    <m:t>0</m:t>
                                  </m:r>
                                  <m:r>
                                    <a:rPr lang="sr-Cyrl-RS" i="1"/>
                                    <m:t>𝑤𝑠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sr-Latn-RS" i="1"/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sr-Cyrl-RS"/>
                                    <m:t>sin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sr-Latn-RS" i="1"/>
                                      </m:ctrlPr>
                                    </m:sSubPr>
                                    <m:e>
                                      <m:r>
                                        <a:rPr lang="sr-Cyrl-RS" i="1"/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sr-Cyrl-RS" i="1"/>
                                        <m:t>𝑤𝑠</m:t>
                                      </m:r>
                                    </m:sub>
                                  </m:sSub>
                                  <m:r>
                                    <a:rPr lang="sr-Cyrl-RS" i="1"/>
                                    <m:t>𝑙</m:t>
                                  </m:r>
                                </m:e>
                              </m:func>
                            </m:e>
                          </m:mr>
                          <m:mr>
                            <m:e>
                              <m:r>
                                <a:rPr lang="sr-Cyrl-RS" i="1"/>
                                <m:t>𝑗</m:t>
                              </m:r>
                              <m:sSub>
                                <m:sSubPr>
                                  <m:ctrlPr>
                                    <a:rPr lang="sr-Latn-RS" i="1"/>
                                  </m:ctrlPr>
                                </m:sSubPr>
                                <m:e>
                                  <m:r>
                                    <a:rPr lang="sr-Cyrl-RS" i="1"/>
                                    <m:t>𝑌</m:t>
                                  </m:r>
                                </m:e>
                                <m:sub>
                                  <m:r>
                                    <a:rPr lang="sr-Cyrl-RS" i="1"/>
                                    <m:t>0</m:t>
                                  </m:r>
                                  <m:r>
                                    <a:rPr lang="sr-Cyrl-RS" i="1"/>
                                    <m:t>𝑤𝑠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sr-Latn-RS" i="1"/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sr-Cyrl-RS"/>
                                    <m:t>sin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sr-Latn-RS" i="1"/>
                                      </m:ctrlPr>
                                    </m:sSubPr>
                                    <m:e>
                                      <m:r>
                                        <a:rPr lang="sr-Cyrl-RS" i="1"/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sr-Cyrl-RS" i="1"/>
                                        <m:t>𝑤𝑠</m:t>
                                      </m:r>
                                    </m:sub>
                                  </m:sSub>
                                  <m:r>
                                    <a:rPr lang="sr-Cyrl-RS" i="1"/>
                                    <m:t>𝑙</m:t>
                                  </m:r>
                                </m:e>
                              </m:func>
                            </m:e>
                            <m:e>
                              <m:func>
                                <m:funcPr>
                                  <m:ctrlPr>
                                    <a:rPr lang="sr-Latn-RS" i="1"/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sr-Cyrl-RS"/>
                                    <m:t>cos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sr-Latn-RS" i="1"/>
                                      </m:ctrlPr>
                                    </m:sSubPr>
                                    <m:e>
                                      <m:r>
                                        <a:rPr lang="sr-Cyrl-RS" i="1"/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sr-Cyrl-RS" i="1"/>
                                        <m:t>𝑤𝑠</m:t>
                                      </m:r>
                                    </m:sub>
                                  </m:sSub>
                                  <m:r>
                                    <a:rPr lang="sr-Cyrl-RS" i="1"/>
                                    <m:t>𝑙</m:t>
                                  </m:r>
                                </m:e>
                              </m:func>
                            </m:e>
                          </m:mr>
                        </m:m>
                      </m:e>
                    </m:d>
                  </m:oMath>
                </a14:m>
                <a:r>
                  <a:rPr lang="sr-Cyrl-RS"/>
                  <a:t> </a:t>
                </a:r>
                <a:endParaRPr lang="sr-Latn-RS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A7365BA-80F3-FC5C-E4CC-F82D1B13BD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779" y="3850461"/>
                <a:ext cx="7330440" cy="505075"/>
              </a:xfrm>
              <a:prstGeom prst="rect">
                <a:avLst/>
              </a:prstGeom>
              <a:blipFill>
                <a:blip r:embed="rId3"/>
                <a:stretch>
                  <a:fillRect b="-7317"/>
                </a:stretch>
              </a:blipFill>
            </p:spPr>
            <p:txBody>
              <a:bodyPr/>
              <a:lstStyle/>
              <a:p>
                <a:r>
                  <a:rPr lang="sr-Latn-R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139995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>
          <a:extLst>
            <a:ext uri="{FF2B5EF4-FFF2-40B4-BE49-F238E27FC236}">
              <a16:creationId xmlns:a16="http://schemas.microsoft.com/office/drawing/2014/main" id="{4B19214B-D7E6-E260-A79A-9ED493880D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41">
            <a:extLst>
              <a:ext uri="{FF2B5EF4-FFF2-40B4-BE49-F238E27FC236}">
                <a16:creationId xmlns:a16="http://schemas.microsoft.com/office/drawing/2014/main" id="{2396F76E-9DF3-6927-8DAC-E86907EEB1F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71002" y="23166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sz="2800"/>
              <a:t>k-</a:t>
            </a:r>
            <a:r>
              <a:rPr lang="el-GR" sz="2800"/>
              <a:t>β</a:t>
            </a:r>
            <a:r>
              <a:rPr lang="sr-Latn-RS" sz="2800"/>
              <a:t> dijagrami – teorijska analiza</a:t>
            </a:r>
            <a:endParaRPr sz="2800"/>
          </a:p>
        </p:txBody>
      </p:sp>
      <p:sp>
        <p:nvSpPr>
          <p:cNvPr id="335" name="Google Shape;335;p41">
            <a:extLst>
              <a:ext uri="{FF2B5EF4-FFF2-40B4-BE49-F238E27FC236}">
                <a16:creationId xmlns:a16="http://schemas.microsoft.com/office/drawing/2014/main" id="{BB7A11CC-9533-87C2-F86C-CC128E9A64E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94989" y="3961766"/>
            <a:ext cx="2481513" cy="58002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i="1"/>
              <a:t>W</a:t>
            </a:r>
            <a:r>
              <a:rPr lang="sr-Latn-RS" i="1" baseline="-25000"/>
              <a:t>s</a:t>
            </a:r>
            <a:r>
              <a:rPr lang="sr-Latn-RS"/>
              <a:t> = 3 mm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i="1"/>
              <a:t>W</a:t>
            </a:r>
            <a:r>
              <a:rPr lang="sr-Latn-RS"/>
              <a:t> = 6 mm</a:t>
            </a:r>
            <a:endParaRPr/>
          </a:p>
        </p:txBody>
      </p:sp>
      <p:sp>
        <p:nvSpPr>
          <p:cNvPr id="336" name="Google Shape;336;p41">
            <a:extLst>
              <a:ext uri="{FF2B5EF4-FFF2-40B4-BE49-F238E27FC236}">
                <a16:creationId xmlns:a16="http://schemas.microsoft.com/office/drawing/2014/main" id="{E92BA87B-D104-3474-797D-EDEC507E11EB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3269515" y="3961767"/>
            <a:ext cx="2451848" cy="58002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i="1"/>
              <a:t>P</a:t>
            </a:r>
            <a:r>
              <a:rPr lang="sr-Latn-RS"/>
              <a:t> = 22 mm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i="1"/>
              <a:t>W</a:t>
            </a:r>
            <a:r>
              <a:rPr lang="sr-Latn-RS"/>
              <a:t> = 6 mm</a:t>
            </a:r>
            <a:endParaRPr/>
          </a:p>
        </p:txBody>
      </p:sp>
      <p:sp>
        <p:nvSpPr>
          <p:cNvPr id="337" name="Google Shape;337;p41">
            <a:extLst>
              <a:ext uri="{FF2B5EF4-FFF2-40B4-BE49-F238E27FC236}">
                <a16:creationId xmlns:a16="http://schemas.microsoft.com/office/drawing/2014/main" id="{EE194CA6-445B-0C7A-C459-562672A54830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5899329" y="3965302"/>
            <a:ext cx="2566895" cy="58002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i="1"/>
              <a:t>P</a:t>
            </a:r>
            <a:r>
              <a:rPr lang="sr-Latn-RS"/>
              <a:t> = 22 mm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i="1"/>
              <a:t>W</a:t>
            </a:r>
            <a:r>
              <a:rPr lang="sr-Latn-RS" i="1" baseline="-25000"/>
              <a:t>s</a:t>
            </a:r>
            <a:r>
              <a:rPr lang="sr-Latn-RS"/>
              <a:t> = 3 mm</a:t>
            </a:r>
            <a:endParaRPr/>
          </a:p>
        </p:txBody>
      </p:sp>
      <p:sp>
        <p:nvSpPr>
          <p:cNvPr id="338" name="Google Shape;338;p41">
            <a:extLst>
              <a:ext uri="{FF2B5EF4-FFF2-40B4-BE49-F238E27FC236}">
                <a16:creationId xmlns:a16="http://schemas.microsoft.com/office/drawing/2014/main" id="{33D676C8-0E41-D862-B988-69614EB2768F}"/>
              </a:ext>
            </a:extLst>
          </p:cNvPr>
          <p:cNvSpPr txBox="1">
            <a:spLocks noGrp="1"/>
          </p:cNvSpPr>
          <p:nvPr>
            <p:ph type="subTitle" idx="4"/>
          </p:nvPr>
        </p:nvSpPr>
        <p:spPr>
          <a:xfrm>
            <a:off x="713226" y="769890"/>
            <a:ext cx="2305500" cy="66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/>
              <a:t>Promena </a:t>
            </a:r>
            <a:r>
              <a:rPr lang="sr-Latn-RS" i="1"/>
              <a:t>p</a:t>
            </a:r>
            <a:endParaRPr i="1"/>
          </a:p>
        </p:txBody>
      </p:sp>
      <p:sp>
        <p:nvSpPr>
          <p:cNvPr id="339" name="Google Shape;339;p41">
            <a:extLst>
              <a:ext uri="{FF2B5EF4-FFF2-40B4-BE49-F238E27FC236}">
                <a16:creationId xmlns:a16="http://schemas.microsoft.com/office/drawing/2014/main" id="{FC513981-5BF6-890E-ACB7-1D37F197558C}"/>
              </a:ext>
            </a:extLst>
          </p:cNvPr>
          <p:cNvSpPr txBox="1">
            <a:spLocks noGrp="1"/>
          </p:cNvSpPr>
          <p:nvPr>
            <p:ph type="subTitle" idx="5"/>
          </p:nvPr>
        </p:nvSpPr>
        <p:spPr>
          <a:xfrm>
            <a:off x="3415863" y="841501"/>
            <a:ext cx="2305500" cy="66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/>
              <a:t>Promena </a:t>
            </a:r>
            <a:r>
              <a:rPr lang="sr-Latn-RS" i="1"/>
              <a:t>w</a:t>
            </a:r>
            <a:r>
              <a:rPr lang="sr-Latn-RS" i="1" baseline="-25000"/>
              <a:t>s</a:t>
            </a:r>
            <a:endParaRPr i="1" baseline="-25000"/>
          </a:p>
        </p:txBody>
      </p:sp>
      <p:sp>
        <p:nvSpPr>
          <p:cNvPr id="340" name="Google Shape;340;p41">
            <a:extLst>
              <a:ext uri="{FF2B5EF4-FFF2-40B4-BE49-F238E27FC236}">
                <a16:creationId xmlns:a16="http://schemas.microsoft.com/office/drawing/2014/main" id="{609522D1-7E1C-2F43-D8A0-C6172025CC63}"/>
              </a:ext>
            </a:extLst>
          </p:cNvPr>
          <p:cNvSpPr txBox="1">
            <a:spLocks noGrp="1"/>
          </p:cNvSpPr>
          <p:nvPr>
            <p:ph type="subTitle" idx="6"/>
          </p:nvPr>
        </p:nvSpPr>
        <p:spPr>
          <a:xfrm>
            <a:off x="6117579" y="810747"/>
            <a:ext cx="2305500" cy="66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/>
              <a:t>Promena </a:t>
            </a:r>
            <a:r>
              <a:rPr lang="sr-Latn-RS" i="1"/>
              <a:t>w</a:t>
            </a:r>
            <a:endParaRPr i="1"/>
          </a:p>
        </p:txBody>
      </p:sp>
      <p:grpSp>
        <p:nvGrpSpPr>
          <p:cNvPr id="341" name="Google Shape;341;p41">
            <a:extLst>
              <a:ext uri="{FF2B5EF4-FFF2-40B4-BE49-F238E27FC236}">
                <a16:creationId xmlns:a16="http://schemas.microsoft.com/office/drawing/2014/main" id="{F7879D46-CBC9-D748-4790-E46A44CD426C}"/>
              </a:ext>
            </a:extLst>
          </p:cNvPr>
          <p:cNvGrpSpPr/>
          <p:nvPr/>
        </p:nvGrpSpPr>
        <p:grpSpPr>
          <a:xfrm>
            <a:off x="63966" y="4510226"/>
            <a:ext cx="1049020" cy="567000"/>
            <a:chOff x="429726" y="4320505"/>
            <a:chExt cx="1049020" cy="567000"/>
          </a:xfrm>
        </p:grpSpPr>
        <p:sp>
          <p:nvSpPr>
            <p:cNvPr id="342" name="Google Shape;342;p41">
              <a:extLst>
                <a:ext uri="{FF2B5EF4-FFF2-40B4-BE49-F238E27FC236}">
                  <a16:creationId xmlns:a16="http://schemas.microsoft.com/office/drawing/2014/main" id="{31225DBF-B6E0-9449-A502-B0CF8CF9513A}"/>
                </a:ext>
              </a:extLst>
            </p:cNvPr>
            <p:cNvSpPr/>
            <p:nvPr/>
          </p:nvSpPr>
          <p:spPr>
            <a:xfrm flipH="1">
              <a:off x="429726" y="4320505"/>
              <a:ext cx="567000" cy="567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343" name="Google Shape;343;p41">
              <a:extLst>
                <a:ext uri="{FF2B5EF4-FFF2-40B4-BE49-F238E27FC236}">
                  <a16:creationId xmlns:a16="http://schemas.microsoft.com/office/drawing/2014/main" id="{B8EF903A-1DD7-F6E1-732D-6C0F8FFA957B}"/>
                </a:ext>
              </a:extLst>
            </p:cNvPr>
            <p:cNvSpPr/>
            <p:nvPr/>
          </p:nvSpPr>
          <p:spPr>
            <a:xfrm flipH="1">
              <a:off x="720921" y="4554687"/>
              <a:ext cx="757826" cy="98608"/>
            </a:xfrm>
            <a:custGeom>
              <a:avLst/>
              <a:gdLst/>
              <a:ahLst/>
              <a:cxnLst/>
              <a:rect l="l" t="t" r="r" b="b"/>
              <a:pathLst>
                <a:path w="7977111" h="962025" extrusionOk="0">
                  <a:moveTo>
                    <a:pt x="6645669" y="962025"/>
                  </a:moveTo>
                  <a:cubicBezTo>
                    <a:pt x="6269518" y="962025"/>
                    <a:pt x="6077113" y="739797"/>
                    <a:pt x="5907796" y="543544"/>
                  </a:cubicBezTo>
                  <a:cubicBezTo>
                    <a:pt x="5745214" y="354987"/>
                    <a:pt x="5603796" y="192405"/>
                    <a:pt x="5315189" y="192405"/>
                  </a:cubicBezTo>
                  <a:cubicBezTo>
                    <a:pt x="5026581" y="192405"/>
                    <a:pt x="4886125" y="354987"/>
                    <a:pt x="4723543" y="543544"/>
                  </a:cubicBezTo>
                  <a:cubicBezTo>
                    <a:pt x="4554227" y="739797"/>
                    <a:pt x="4362784" y="962025"/>
                    <a:pt x="3986632" y="962025"/>
                  </a:cubicBezTo>
                  <a:cubicBezTo>
                    <a:pt x="3610480" y="962025"/>
                    <a:pt x="3418075" y="739797"/>
                    <a:pt x="3248759" y="543544"/>
                  </a:cubicBezTo>
                  <a:cubicBezTo>
                    <a:pt x="3086177" y="354987"/>
                    <a:pt x="2944759" y="192405"/>
                    <a:pt x="2657113" y="192405"/>
                  </a:cubicBezTo>
                  <a:cubicBezTo>
                    <a:pt x="2369468" y="192405"/>
                    <a:pt x="2228050" y="354987"/>
                    <a:pt x="2065468" y="543544"/>
                  </a:cubicBezTo>
                  <a:cubicBezTo>
                    <a:pt x="1896151" y="739797"/>
                    <a:pt x="1704708" y="962025"/>
                    <a:pt x="1328557" y="962025"/>
                  </a:cubicBezTo>
                  <a:cubicBezTo>
                    <a:pt x="952405" y="962025"/>
                    <a:pt x="760962" y="739797"/>
                    <a:pt x="591645" y="543544"/>
                  </a:cubicBezTo>
                  <a:cubicBezTo>
                    <a:pt x="429063" y="354987"/>
                    <a:pt x="288608" y="192405"/>
                    <a:pt x="0" y="192405"/>
                  </a:cubicBezTo>
                  <a:lnTo>
                    <a:pt x="0" y="0"/>
                  </a:lnTo>
                  <a:cubicBezTo>
                    <a:pt x="376152" y="0"/>
                    <a:pt x="567595" y="222228"/>
                    <a:pt x="736911" y="418481"/>
                  </a:cubicBezTo>
                  <a:cubicBezTo>
                    <a:pt x="899493" y="607038"/>
                    <a:pt x="1039949" y="769620"/>
                    <a:pt x="1328557" y="769620"/>
                  </a:cubicBezTo>
                  <a:cubicBezTo>
                    <a:pt x="1617164" y="769620"/>
                    <a:pt x="1757620" y="607038"/>
                    <a:pt x="1920202" y="418481"/>
                  </a:cubicBezTo>
                  <a:cubicBezTo>
                    <a:pt x="2089518" y="222228"/>
                    <a:pt x="2280961" y="0"/>
                    <a:pt x="2658075" y="0"/>
                  </a:cubicBezTo>
                  <a:cubicBezTo>
                    <a:pt x="3035189" y="0"/>
                    <a:pt x="3226632" y="222228"/>
                    <a:pt x="3395949" y="418481"/>
                  </a:cubicBezTo>
                  <a:cubicBezTo>
                    <a:pt x="3558531" y="607038"/>
                    <a:pt x="3699949" y="769620"/>
                    <a:pt x="3987594" y="769620"/>
                  </a:cubicBezTo>
                  <a:cubicBezTo>
                    <a:pt x="4275240" y="769620"/>
                    <a:pt x="4416657" y="607038"/>
                    <a:pt x="4579240" y="418481"/>
                  </a:cubicBezTo>
                  <a:cubicBezTo>
                    <a:pt x="4748556" y="222228"/>
                    <a:pt x="4939999" y="0"/>
                    <a:pt x="5316151" y="0"/>
                  </a:cubicBezTo>
                  <a:cubicBezTo>
                    <a:pt x="5692303" y="0"/>
                    <a:pt x="5884708" y="222228"/>
                    <a:pt x="6054024" y="418481"/>
                  </a:cubicBezTo>
                  <a:cubicBezTo>
                    <a:pt x="6216606" y="607038"/>
                    <a:pt x="6358024" y="769620"/>
                    <a:pt x="6646631" y="769620"/>
                  </a:cubicBezTo>
                  <a:cubicBezTo>
                    <a:pt x="6935239" y="769620"/>
                    <a:pt x="7075694" y="607038"/>
                    <a:pt x="7239239" y="418481"/>
                  </a:cubicBezTo>
                  <a:cubicBezTo>
                    <a:pt x="7408555" y="222228"/>
                    <a:pt x="7600960" y="0"/>
                    <a:pt x="7977112" y="0"/>
                  </a:cubicBezTo>
                  <a:lnTo>
                    <a:pt x="7977112" y="192405"/>
                  </a:lnTo>
                  <a:cubicBezTo>
                    <a:pt x="7688505" y="192405"/>
                    <a:pt x="7548049" y="354987"/>
                    <a:pt x="7384504" y="543544"/>
                  </a:cubicBezTo>
                  <a:cubicBezTo>
                    <a:pt x="7215188" y="739797"/>
                    <a:pt x="7022783" y="962025"/>
                    <a:pt x="6646631" y="962025"/>
                  </a:cubicBezTo>
                  <a:lnTo>
                    <a:pt x="6645669" y="96202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027" name="Picture 3">
            <a:extLst>
              <a:ext uri="{FF2B5EF4-FFF2-40B4-BE49-F238E27FC236}">
                <a16:creationId xmlns:a16="http://schemas.microsoft.com/office/drawing/2014/main" id="{D84C6ABB-EFE7-0CBF-C207-B3879841FB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989" y="1706746"/>
            <a:ext cx="2749684" cy="2151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D7323C95-61FB-8D2E-9C4B-21538E7383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9515" y="1688698"/>
            <a:ext cx="2629814" cy="2169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ADDE5771-03C5-23A6-0CF9-D439836210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4171" y="1664072"/>
            <a:ext cx="2671185" cy="2193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4">
            <a:extLst>
              <a:ext uri="{FF2B5EF4-FFF2-40B4-BE49-F238E27FC236}">
                <a16:creationId xmlns:a16="http://schemas.microsoft.com/office/drawing/2014/main" id="{7B12F712-D618-0C10-B266-15CFBF5A3A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sr-Latn-RS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85D11E47-F751-427F-B77F-91B234F312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1673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sr-Latn-RS"/>
          </a:p>
        </p:txBody>
      </p:sp>
      <p:sp>
        <p:nvSpPr>
          <p:cNvPr id="4" name="Google Shape;436;p49">
            <a:extLst>
              <a:ext uri="{FF2B5EF4-FFF2-40B4-BE49-F238E27FC236}">
                <a16:creationId xmlns:a16="http://schemas.microsoft.com/office/drawing/2014/main" id="{F4C04996-D74F-D8FF-E0FB-8A8F9B881185}"/>
              </a:ext>
            </a:extLst>
          </p:cNvPr>
          <p:cNvSpPr txBox="1">
            <a:spLocks/>
          </p:cNvSpPr>
          <p:nvPr/>
        </p:nvSpPr>
        <p:spPr>
          <a:xfrm>
            <a:off x="-7502034" y="4047364"/>
            <a:ext cx="2304000" cy="50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■"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■"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■"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ctr">
              <a:buFont typeface="DM Sans"/>
              <a:buNone/>
            </a:pPr>
            <a:r>
              <a:rPr lang="sr-Latn-RS" sz="1600" b="1">
                <a:latin typeface="Encode Sans"/>
                <a:ea typeface="Encode Sans"/>
                <a:cs typeface="Encode Sans"/>
                <a:sym typeface="Encode Sans"/>
              </a:rPr>
              <a:t>Odstupanje centralnih vrednosti</a:t>
            </a:r>
          </a:p>
        </p:txBody>
      </p:sp>
      <p:sp>
        <p:nvSpPr>
          <p:cNvPr id="5" name="Google Shape;438;p49">
            <a:extLst>
              <a:ext uri="{FF2B5EF4-FFF2-40B4-BE49-F238E27FC236}">
                <a16:creationId xmlns:a16="http://schemas.microsoft.com/office/drawing/2014/main" id="{7FE6418A-131C-4E7C-EE85-56B94D33FA2C}"/>
              </a:ext>
            </a:extLst>
          </p:cNvPr>
          <p:cNvSpPr txBox="1">
            <a:spLocks/>
          </p:cNvSpPr>
          <p:nvPr/>
        </p:nvSpPr>
        <p:spPr>
          <a:xfrm>
            <a:off x="-3554778" y="4112937"/>
            <a:ext cx="2304000" cy="50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■"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■"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■"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ctr">
              <a:buFont typeface="DM Sans"/>
              <a:buNone/>
            </a:pPr>
            <a:r>
              <a:rPr lang="sr-Latn-RS" sz="1600" b="1">
                <a:latin typeface="Encode Sans"/>
                <a:ea typeface="Encode Sans"/>
                <a:cs typeface="Encode Sans"/>
                <a:sym typeface="Encode Sans"/>
              </a:rPr>
              <a:t>Odstupanje graničnih vrednosti</a:t>
            </a:r>
          </a:p>
        </p:txBody>
      </p:sp>
      <p:sp>
        <p:nvSpPr>
          <p:cNvPr id="6" name="Google Shape;441;p49">
            <a:extLst>
              <a:ext uri="{FF2B5EF4-FFF2-40B4-BE49-F238E27FC236}">
                <a16:creationId xmlns:a16="http://schemas.microsoft.com/office/drawing/2014/main" id="{C3A8DA2D-D2F9-A8EF-8365-5467CF30D0DB}"/>
              </a:ext>
            </a:extLst>
          </p:cNvPr>
          <p:cNvSpPr/>
          <p:nvPr/>
        </p:nvSpPr>
        <p:spPr>
          <a:xfrm>
            <a:off x="-5032065" y="3745989"/>
            <a:ext cx="1188467" cy="1188467"/>
          </a:xfrm>
          <a:prstGeom prst="donut">
            <a:avLst>
              <a:gd name="adj" fmla="val 1193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442;p49">
            <a:extLst>
              <a:ext uri="{FF2B5EF4-FFF2-40B4-BE49-F238E27FC236}">
                <a16:creationId xmlns:a16="http://schemas.microsoft.com/office/drawing/2014/main" id="{11DCE7BA-0EC4-6EDD-4D01-40C909B709FE}"/>
              </a:ext>
            </a:extLst>
          </p:cNvPr>
          <p:cNvSpPr/>
          <p:nvPr/>
        </p:nvSpPr>
        <p:spPr>
          <a:xfrm>
            <a:off x="-1309041" y="3745989"/>
            <a:ext cx="1188466" cy="1188466"/>
          </a:xfrm>
          <a:prstGeom prst="donut">
            <a:avLst>
              <a:gd name="adj" fmla="val 1193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443;p49">
            <a:extLst>
              <a:ext uri="{FF2B5EF4-FFF2-40B4-BE49-F238E27FC236}">
                <a16:creationId xmlns:a16="http://schemas.microsoft.com/office/drawing/2014/main" id="{F9503AC7-863F-9A30-8EDC-182BA1F844FC}"/>
              </a:ext>
            </a:extLst>
          </p:cNvPr>
          <p:cNvSpPr/>
          <p:nvPr/>
        </p:nvSpPr>
        <p:spPr>
          <a:xfrm flipH="1">
            <a:off x="-1309042" y="3745989"/>
            <a:ext cx="1188466" cy="1188466"/>
          </a:xfrm>
          <a:prstGeom prst="blockArc">
            <a:avLst>
              <a:gd name="adj1" fmla="val 14471174"/>
              <a:gd name="adj2" fmla="val 16200376"/>
              <a:gd name="adj3" fmla="val 11957"/>
            </a:avLst>
          </a:prstGeom>
          <a:solidFill>
            <a:schemeClr val="dk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445;p49">
            <a:extLst>
              <a:ext uri="{FF2B5EF4-FFF2-40B4-BE49-F238E27FC236}">
                <a16:creationId xmlns:a16="http://schemas.microsoft.com/office/drawing/2014/main" id="{2B4D241B-8E56-BD5D-89D8-8795953F1C0D}"/>
              </a:ext>
            </a:extLst>
          </p:cNvPr>
          <p:cNvSpPr txBox="1">
            <a:spLocks/>
          </p:cNvSpPr>
          <p:nvPr/>
        </p:nvSpPr>
        <p:spPr>
          <a:xfrm>
            <a:off x="-1141958" y="4163011"/>
            <a:ext cx="873881" cy="4053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"/>
              <a:buNone/>
              <a:defRPr sz="3000" b="1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"/>
              <a:buNone/>
              <a:defRPr sz="3000" b="1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"/>
              <a:buNone/>
              <a:defRPr sz="3000" b="1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"/>
              <a:buNone/>
              <a:defRPr sz="3000" b="1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"/>
              <a:buNone/>
              <a:defRPr sz="3000" b="1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"/>
              <a:buNone/>
              <a:defRPr sz="3000" b="1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"/>
              <a:buNone/>
              <a:defRPr sz="3000" b="1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"/>
              <a:buNone/>
              <a:defRPr sz="3000" b="1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"/>
              <a:buNone/>
              <a:defRPr sz="3000" b="1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9pPr>
          </a:lstStyle>
          <a:p>
            <a:pPr algn="ctr"/>
            <a:r>
              <a:rPr lang="sr-Latn-RS" sz="1800"/>
              <a:t>6.2</a:t>
            </a:r>
            <a:r>
              <a:rPr lang="en" sz="1800"/>
              <a:t>%</a:t>
            </a:r>
          </a:p>
        </p:txBody>
      </p:sp>
      <p:sp>
        <p:nvSpPr>
          <p:cNvPr id="10" name="Google Shape;447;p49">
            <a:extLst>
              <a:ext uri="{FF2B5EF4-FFF2-40B4-BE49-F238E27FC236}">
                <a16:creationId xmlns:a16="http://schemas.microsoft.com/office/drawing/2014/main" id="{159E0C5F-5B72-E288-780E-B08BCBBE2718}"/>
              </a:ext>
            </a:extLst>
          </p:cNvPr>
          <p:cNvSpPr txBox="1">
            <a:spLocks/>
          </p:cNvSpPr>
          <p:nvPr/>
        </p:nvSpPr>
        <p:spPr>
          <a:xfrm>
            <a:off x="-4840420" y="4195073"/>
            <a:ext cx="873880" cy="4053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"/>
              <a:buNone/>
              <a:defRPr sz="3000" b="1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"/>
              <a:buNone/>
              <a:defRPr sz="3000" b="1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"/>
              <a:buNone/>
              <a:defRPr sz="3000" b="1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"/>
              <a:buNone/>
              <a:defRPr sz="3000" b="1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"/>
              <a:buNone/>
              <a:defRPr sz="3000" b="1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"/>
              <a:buNone/>
              <a:defRPr sz="3000" b="1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"/>
              <a:buNone/>
              <a:defRPr sz="3000" b="1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"/>
              <a:buNone/>
              <a:defRPr sz="3000" b="1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"/>
              <a:buNone/>
              <a:defRPr sz="3000" b="1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9pPr>
          </a:lstStyle>
          <a:p>
            <a:pPr algn="ctr"/>
            <a:r>
              <a:rPr lang="sr-Latn-RS" sz="2000"/>
              <a:t>6</a:t>
            </a:r>
            <a:r>
              <a:rPr lang="en" sz="2000"/>
              <a:t>%</a:t>
            </a:r>
          </a:p>
        </p:txBody>
      </p:sp>
      <p:sp>
        <p:nvSpPr>
          <p:cNvPr id="11" name="Google Shape;448;p49">
            <a:extLst>
              <a:ext uri="{FF2B5EF4-FFF2-40B4-BE49-F238E27FC236}">
                <a16:creationId xmlns:a16="http://schemas.microsoft.com/office/drawing/2014/main" id="{D0D978B2-2215-5433-D7F8-48EDED5ED227}"/>
              </a:ext>
            </a:extLst>
          </p:cNvPr>
          <p:cNvSpPr/>
          <p:nvPr/>
        </p:nvSpPr>
        <p:spPr>
          <a:xfrm flipH="1">
            <a:off x="-5032065" y="3745989"/>
            <a:ext cx="1188467" cy="1188467"/>
          </a:xfrm>
          <a:prstGeom prst="blockArc">
            <a:avLst>
              <a:gd name="adj1" fmla="val 14741506"/>
              <a:gd name="adj2" fmla="val 16200376"/>
              <a:gd name="adj3" fmla="val 11957"/>
            </a:avLst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5626725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>
          <a:extLst>
            <a:ext uri="{FF2B5EF4-FFF2-40B4-BE49-F238E27FC236}">
              <a16:creationId xmlns:a16="http://schemas.microsoft.com/office/drawing/2014/main" id="{14BFC1D8-F280-F135-83E8-B40EA43203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41">
            <a:extLst>
              <a:ext uri="{FF2B5EF4-FFF2-40B4-BE49-F238E27FC236}">
                <a16:creationId xmlns:a16="http://schemas.microsoft.com/office/drawing/2014/main" id="{C8D2AE3F-318A-45C8-E1FC-C9FCD245878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71002" y="23166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sz="2800"/>
              <a:t>k-</a:t>
            </a:r>
            <a:r>
              <a:rPr lang="el-GR" sz="2800"/>
              <a:t>β</a:t>
            </a:r>
            <a:r>
              <a:rPr lang="sr-Latn-RS" sz="2800"/>
              <a:t> dijagrami – teorijska analiza</a:t>
            </a:r>
            <a:endParaRPr sz="2800"/>
          </a:p>
        </p:txBody>
      </p:sp>
      <p:sp>
        <p:nvSpPr>
          <p:cNvPr id="335" name="Google Shape;335;p41">
            <a:extLst>
              <a:ext uri="{FF2B5EF4-FFF2-40B4-BE49-F238E27FC236}">
                <a16:creationId xmlns:a16="http://schemas.microsoft.com/office/drawing/2014/main" id="{72406C48-E0EC-6450-BE7F-731E20EB2339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9361173" y="3587260"/>
            <a:ext cx="2481513" cy="58002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i="1"/>
              <a:t>W</a:t>
            </a:r>
            <a:r>
              <a:rPr lang="sr-Latn-RS" i="1" baseline="-25000"/>
              <a:t>s</a:t>
            </a:r>
            <a:r>
              <a:rPr lang="sr-Latn-RS"/>
              <a:t> = 3 mm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i="1"/>
              <a:t>W</a:t>
            </a:r>
            <a:r>
              <a:rPr lang="sr-Latn-RS"/>
              <a:t> = 6 mm</a:t>
            </a:r>
            <a:endParaRPr/>
          </a:p>
        </p:txBody>
      </p:sp>
      <p:sp>
        <p:nvSpPr>
          <p:cNvPr id="336" name="Google Shape;336;p41">
            <a:extLst>
              <a:ext uri="{FF2B5EF4-FFF2-40B4-BE49-F238E27FC236}">
                <a16:creationId xmlns:a16="http://schemas.microsoft.com/office/drawing/2014/main" id="{069C2E57-7639-B6CB-C441-E69338FEEC14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12105470" y="3587261"/>
            <a:ext cx="2451848" cy="58002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i="1"/>
              <a:t>P</a:t>
            </a:r>
            <a:r>
              <a:rPr lang="sr-Latn-RS"/>
              <a:t> = 22 mm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i="1"/>
              <a:t>W</a:t>
            </a:r>
            <a:r>
              <a:rPr lang="sr-Latn-RS"/>
              <a:t> = 6 mm</a:t>
            </a:r>
            <a:endParaRPr/>
          </a:p>
        </p:txBody>
      </p:sp>
      <p:sp>
        <p:nvSpPr>
          <p:cNvPr id="337" name="Google Shape;337;p41">
            <a:extLst>
              <a:ext uri="{FF2B5EF4-FFF2-40B4-BE49-F238E27FC236}">
                <a16:creationId xmlns:a16="http://schemas.microsoft.com/office/drawing/2014/main" id="{95A0A56D-C1E1-83AF-1A3E-4D19F89526B4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14723287" y="3592393"/>
            <a:ext cx="2566895" cy="58002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i="1"/>
              <a:t>P</a:t>
            </a:r>
            <a:r>
              <a:rPr lang="sr-Latn-RS"/>
              <a:t> = 22 mm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i="1"/>
              <a:t>W</a:t>
            </a:r>
            <a:r>
              <a:rPr lang="sr-Latn-RS" i="1" baseline="-25000"/>
              <a:t>s</a:t>
            </a:r>
            <a:r>
              <a:rPr lang="sr-Latn-RS"/>
              <a:t> = 3 mm</a:t>
            </a:r>
            <a:endParaRPr/>
          </a:p>
        </p:txBody>
      </p:sp>
      <p:sp>
        <p:nvSpPr>
          <p:cNvPr id="338" name="Google Shape;338;p41">
            <a:extLst>
              <a:ext uri="{FF2B5EF4-FFF2-40B4-BE49-F238E27FC236}">
                <a16:creationId xmlns:a16="http://schemas.microsoft.com/office/drawing/2014/main" id="{00C6A0B5-1C2B-1A50-3F5B-BF1D0F22CC27}"/>
              </a:ext>
            </a:extLst>
          </p:cNvPr>
          <p:cNvSpPr txBox="1">
            <a:spLocks noGrp="1"/>
          </p:cNvSpPr>
          <p:nvPr>
            <p:ph type="subTitle" idx="4"/>
          </p:nvPr>
        </p:nvSpPr>
        <p:spPr>
          <a:xfrm>
            <a:off x="713226" y="769890"/>
            <a:ext cx="2305500" cy="66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/>
              <a:t>Promena </a:t>
            </a:r>
            <a:r>
              <a:rPr lang="sr-Latn-RS" i="1"/>
              <a:t>p</a:t>
            </a:r>
            <a:endParaRPr i="1"/>
          </a:p>
        </p:txBody>
      </p:sp>
      <p:sp>
        <p:nvSpPr>
          <p:cNvPr id="339" name="Google Shape;339;p41">
            <a:extLst>
              <a:ext uri="{FF2B5EF4-FFF2-40B4-BE49-F238E27FC236}">
                <a16:creationId xmlns:a16="http://schemas.microsoft.com/office/drawing/2014/main" id="{1136FA85-88DE-1CD4-640A-ECAB536D36E2}"/>
              </a:ext>
            </a:extLst>
          </p:cNvPr>
          <p:cNvSpPr txBox="1">
            <a:spLocks noGrp="1"/>
          </p:cNvSpPr>
          <p:nvPr>
            <p:ph type="subTitle" idx="5"/>
          </p:nvPr>
        </p:nvSpPr>
        <p:spPr>
          <a:xfrm>
            <a:off x="3415863" y="841501"/>
            <a:ext cx="2305500" cy="66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/>
              <a:t>Promena </a:t>
            </a:r>
            <a:r>
              <a:rPr lang="sr-Latn-RS" i="1"/>
              <a:t>w</a:t>
            </a:r>
            <a:r>
              <a:rPr lang="sr-Latn-RS" i="1" baseline="-25000"/>
              <a:t>s</a:t>
            </a:r>
            <a:endParaRPr i="1" baseline="-25000"/>
          </a:p>
        </p:txBody>
      </p:sp>
      <p:sp>
        <p:nvSpPr>
          <p:cNvPr id="340" name="Google Shape;340;p41">
            <a:extLst>
              <a:ext uri="{FF2B5EF4-FFF2-40B4-BE49-F238E27FC236}">
                <a16:creationId xmlns:a16="http://schemas.microsoft.com/office/drawing/2014/main" id="{08213B26-C001-5DBB-EA7D-172DBAE7F6D1}"/>
              </a:ext>
            </a:extLst>
          </p:cNvPr>
          <p:cNvSpPr txBox="1">
            <a:spLocks noGrp="1"/>
          </p:cNvSpPr>
          <p:nvPr>
            <p:ph type="subTitle" idx="6"/>
          </p:nvPr>
        </p:nvSpPr>
        <p:spPr>
          <a:xfrm>
            <a:off x="6117579" y="810747"/>
            <a:ext cx="2305500" cy="66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/>
              <a:t>Promena </a:t>
            </a:r>
            <a:r>
              <a:rPr lang="sr-Latn-RS" i="1"/>
              <a:t>w</a:t>
            </a:r>
            <a:endParaRPr i="1"/>
          </a:p>
        </p:txBody>
      </p:sp>
      <p:grpSp>
        <p:nvGrpSpPr>
          <p:cNvPr id="341" name="Google Shape;341;p41">
            <a:extLst>
              <a:ext uri="{FF2B5EF4-FFF2-40B4-BE49-F238E27FC236}">
                <a16:creationId xmlns:a16="http://schemas.microsoft.com/office/drawing/2014/main" id="{A4AC8601-6F61-4DF4-9B20-FFE975F13029}"/>
              </a:ext>
            </a:extLst>
          </p:cNvPr>
          <p:cNvGrpSpPr/>
          <p:nvPr/>
        </p:nvGrpSpPr>
        <p:grpSpPr>
          <a:xfrm>
            <a:off x="7941714" y="4497889"/>
            <a:ext cx="1049020" cy="567000"/>
            <a:chOff x="429726" y="4320505"/>
            <a:chExt cx="1049020" cy="567000"/>
          </a:xfrm>
        </p:grpSpPr>
        <p:sp>
          <p:nvSpPr>
            <p:cNvPr id="342" name="Google Shape;342;p41">
              <a:extLst>
                <a:ext uri="{FF2B5EF4-FFF2-40B4-BE49-F238E27FC236}">
                  <a16:creationId xmlns:a16="http://schemas.microsoft.com/office/drawing/2014/main" id="{761F311E-8294-6616-C38D-4842DFA37A18}"/>
                </a:ext>
              </a:extLst>
            </p:cNvPr>
            <p:cNvSpPr/>
            <p:nvPr/>
          </p:nvSpPr>
          <p:spPr>
            <a:xfrm flipH="1">
              <a:off x="429726" y="4320505"/>
              <a:ext cx="567000" cy="567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343" name="Google Shape;343;p41">
              <a:extLst>
                <a:ext uri="{FF2B5EF4-FFF2-40B4-BE49-F238E27FC236}">
                  <a16:creationId xmlns:a16="http://schemas.microsoft.com/office/drawing/2014/main" id="{89E860C1-AC65-B97D-9852-F11DB2939705}"/>
                </a:ext>
              </a:extLst>
            </p:cNvPr>
            <p:cNvSpPr/>
            <p:nvPr/>
          </p:nvSpPr>
          <p:spPr>
            <a:xfrm flipH="1">
              <a:off x="720921" y="4554687"/>
              <a:ext cx="757826" cy="98608"/>
            </a:xfrm>
            <a:custGeom>
              <a:avLst/>
              <a:gdLst/>
              <a:ahLst/>
              <a:cxnLst/>
              <a:rect l="l" t="t" r="r" b="b"/>
              <a:pathLst>
                <a:path w="7977111" h="962025" extrusionOk="0">
                  <a:moveTo>
                    <a:pt x="6645669" y="962025"/>
                  </a:moveTo>
                  <a:cubicBezTo>
                    <a:pt x="6269518" y="962025"/>
                    <a:pt x="6077113" y="739797"/>
                    <a:pt x="5907796" y="543544"/>
                  </a:cubicBezTo>
                  <a:cubicBezTo>
                    <a:pt x="5745214" y="354987"/>
                    <a:pt x="5603796" y="192405"/>
                    <a:pt x="5315189" y="192405"/>
                  </a:cubicBezTo>
                  <a:cubicBezTo>
                    <a:pt x="5026581" y="192405"/>
                    <a:pt x="4886125" y="354987"/>
                    <a:pt x="4723543" y="543544"/>
                  </a:cubicBezTo>
                  <a:cubicBezTo>
                    <a:pt x="4554227" y="739797"/>
                    <a:pt x="4362784" y="962025"/>
                    <a:pt x="3986632" y="962025"/>
                  </a:cubicBezTo>
                  <a:cubicBezTo>
                    <a:pt x="3610480" y="962025"/>
                    <a:pt x="3418075" y="739797"/>
                    <a:pt x="3248759" y="543544"/>
                  </a:cubicBezTo>
                  <a:cubicBezTo>
                    <a:pt x="3086177" y="354987"/>
                    <a:pt x="2944759" y="192405"/>
                    <a:pt x="2657113" y="192405"/>
                  </a:cubicBezTo>
                  <a:cubicBezTo>
                    <a:pt x="2369468" y="192405"/>
                    <a:pt x="2228050" y="354987"/>
                    <a:pt x="2065468" y="543544"/>
                  </a:cubicBezTo>
                  <a:cubicBezTo>
                    <a:pt x="1896151" y="739797"/>
                    <a:pt x="1704708" y="962025"/>
                    <a:pt x="1328557" y="962025"/>
                  </a:cubicBezTo>
                  <a:cubicBezTo>
                    <a:pt x="952405" y="962025"/>
                    <a:pt x="760962" y="739797"/>
                    <a:pt x="591645" y="543544"/>
                  </a:cubicBezTo>
                  <a:cubicBezTo>
                    <a:pt x="429063" y="354987"/>
                    <a:pt x="288608" y="192405"/>
                    <a:pt x="0" y="192405"/>
                  </a:cubicBezTo>
                  <a:lnTo>
                    <a:pt x="0" y="0"/>
                  </a:lnTo>
                  <a:cubicBezTo>
                    <a:pt x="376152" y="0"/>
                    <a:pt x="567595" y="222228"/>
                    <a:pt x="736911" y="418481"/>
                  </a:cubicBezTo>
                  <a:cubicBezTo>
                    <a:pt x="899493" y="607038"/>
                    <a:pt x="1039949" y="769620"/>
                    <a:pt x="1328557" y="769620"/>
                  </a:cubicBezTo>
                  <a:cubicBezTo>
                    <a:pt x="1617164" y="769620"/>
                    <a:pt x="1757620" y="607038"/>
                    <a:pt x="1920202" y="418481"/>
                  </a:cubicBezTo>
                  <a:cubicBezTo>
                    <a:pt x="2089518" y="222228"/>
                    <a:pt x="2280961" y="0"/>
                    <a:pt x="2658075" y="0"/>
                  </a:cubicBezTo>
                  <a:cubicBezTo>
                    <a:pt x="3035189" y="0"/>
                    <a:pt x="3226632" y="222228"/>
                    <a:pt x="3395949" y="418481"/>
                  </a:cubicBezTo>
                  <a:cubicBezTo>
                    <a:pt x="3558531" y="607038"/>
                    <a:pt x="3699949" y="769620"/>
                    <a:pt x="3987594" y="769620"/>
                  </a:cubicBezTo>
                  <a:cubicBezTo>
                    <a:pt x="4275240" y="769620"/>
                    <a:pt x="4416657" y="607038"/>
                    <a:pt x="4579240" y="418481"/>
                  </a:cubicBezTo>
                  <a:cubicBezTo>
                    <a:pt x="4748556" y="222228"/>
                    <a:pt x="4939999" y="0"/>
                    <a:pt x="5316151" y="0"/>
                  </a:cubicBezTo>
                  <a:cubicBezTo>
                    <a:pt x="5692303" y="0"/>
                    <a:pt x="5884708" y="222228"/>
                    <a:pt x="6054024" y="418481"/>
                  </a:cubicBezTo>
                  <a:cubicBezTo>
                    <a:pt x="6216606" y="607038"/>
                    <a:pt x="6358024" y="769620"/>
                    <a:pt x="6646631" y="769620"/>
                  </a:cubicBezTo>
                  <a:cubicBezTo>
                    <a:pt x="6935239" y="769620"/>
                    <a:pt x="7075694" y="607038"/>
                    <a:pt x="7239239" y="418481"/>
                  </a:cubicBezTo>
                  <a:cubicBezTo>
                    <a:pt x="7408555" y="222228"/>
                    <a:pt x="7600960" y="0"/>
                    <a:pt x="7977112" y="0"/>
                  </a:cubicBezTo>
                  <a:lnTo>
                    <a:pt x="7977112" y="192405"/>
                  </a:lnTo>
                  <a:cubicBezTo>
                    <a:pt x="7688505" y="192405"/>
                    <a:pt x="7548049" y="354987"/>
                    <a:pt x="7384504" y="543544"/>
                  </a:cubicBezTo>
                  <a:cubicBezTo>
                    <a:pt x="7215188" y="739797"/>
                    <a:pt x="7022783" y="962025"/>
                    <a:pt x="6646631" y="962025"/>
                  </a:cubicBezTo>
                  <a:lnTo>
                    <a:pt x="6645669" y="96202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027" name="Picture 3">
            <a:extLst>
              <a:ext uri="{FF2B5EF4-FFF2-40B4-BE49-F238E27FC236}">
                <a16:creationId xmlns:a16="http://schemas.microsoft.com/office/drawing/2014/main" id="{AEB137F2-FA86-385C-3FFD-C277A4AEED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001" y="1435989"/>
            <a:ext cx="2749684" cy="2151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368A16BD-CDB7-831C-96A9-D6067675D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1726" y="1393315"/>
            <a:ext cx="2629814" cy="2169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3B7E8AE2-72B5-880C-8F13-2A18270FC2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7183" y="1393315"/>
            <a:ext cx="2671185" cy="2193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4">
            <a:extLst>
              <a:ext uri="{FF2B5EF4-FFF2-40B4-BE49-F238E27FC236}">
                <a16:creationId xmlns:a16="http://schemas.microsoft.com/office/drawing/2014/main" id="{B97202E5-E2E3-2D4F-90E5-7CE80F8100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sr-Latn-RS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D2C0693E-B9FF-3085-0850-6B7ED7E9E4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1673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sr-Latn-RS"/>
          </a:p>
        </p:txBody>
      </p:sp>
      <p:sp>
        <p:nvSpPr>
          <p:cNvPr id="5" name="Google Shape;436;p49">
            <a:extLst>
              <a:ext uri="{FF2B5EF4-FFF2-40B4-BE49-F238E27FC236}">
                <a16:creationId xmlns:a16="http://schemas.microsoft.com/office/drawing/2014/main" id="{FE4C6688-BC7C-5636-6A83-47FE162897E8}"/>
              </a:ext>
            </a:extLst>
          </p:cNvPr>
          <p:cNvSpPr txBox="1">
            <a:spLocks/>
          </p:cNvSpPr>
          <p:nvPr/>
        </p:nvSpPr>
        <p:spPr>
          <a:xfrm>
            <a:off x="451435" y="4084428"/>
            <a:ext cx="2304000" cy="50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■"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■"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■"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ctr">
              <a:buFont typeface="DM Sans"/>
              <a:buNone/>
            </a:pPr>
            <a:r>
              <a:rPr lang="sr-Latn-RS" sz="1600" b="1">
                <a:latin typeface="Encode Sans"/>
                <a:ea typeface="Encode Sans"/>
                <a:cs typeface="Encode Sans"/>
                <a:sym typeface="Encode Sans"/>
              </a:rPr>
              <a:t>Odstupanje centralnih vrednosti</a:t>
            </a:r>
          </a:p>
        </p:txBody>
      </p:sp>
      <p:sp>
        <p:nvSpPr>
          <p:cNvPr id="6" name="Google Shape;438;p49">
            <a:extLst>
              <a:ext uri="{FF2B5EF4-FFF2-40B4-BE49-F238E27FC236}">
                <a16:creationId xmlns:a16="http://schemas.microsoft.com/office/drawing/2014/main" id="{BCB7D0A6-AB9C-5ADD-FE92-90135AD8C1A7}"/>
              </a:ext>
            </a:extLst>
          </p:cNvPr>
          <p:cNvSpPr txBox="1">
            <a:spLocks/>
          </p:cNvSpPr>
          <p:nvPr/>
        </p:nvSpPr>
        <p:spPr>
          <a:xfrm>
            <a:off x="4398691" y="4150001"/>
            <a:ext cx="2304000" cy="50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■"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■"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■"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ctr">
              <a:buFont typeface="DM Sans"/>
              <a:buNone/>
            </a:pPr>
            <a:r>
              <a:rPr lang="sr-Latn-RS" sz="1600" b="1">
                <a:latin typeface="Encode Sans"/>
                <a:ea typeface="Encode Sans"/>
                <a:cs typeface="Encode Sans"/>
                <a:sym typeface="Encode Sans"/>
              </a:rPr>
              <a:t>Odstupanje graničnih vrednosti</a:t>
            </a:r>
          </a:p>
        </p:txBody>
      </p:sp>
      <p:sp>
        <p:nvSpPr>
          <p:cNvPr id="7" name="Google Shape;441;p49">
            <a:extLst>
              <a:ext uri="{FF2B5EF4-FFF2-40B4-BE49-F238E27FC236}">
                <a16:creationId xmlns:a16="http://schemas.microsoft.com/office/drawing/2014/main" id="{2BB7E1B0-175A-725C-124B-F213480A730D}"/>
              </a:ext>
            </a:extLst>
          </p:cNvPr>
          <p:cNvSpPr/>
          <p:nvPr/>
        </p:nvSpPr>
        <p:spPr>
          <a:xfrm>
            <a:off x="2921404" y="3783053"/>
            <a:ext cx="1188467" cy="1188467"/>
          </a:xfrm>
          <a:prstGeom prst="donut">
            <a:avLst>
              <a:gd name="adj" fmla="val 1193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442;p49">
            <a:extLst>
              <a:ext uri="{FF2B5EF4-FFF2-40B4-BE49-F238E27FC236}">
                <a16:creationId xmlns:a16="http://schemas.microsoft.com/office/drawing/2014/main" id="{E2002E02-34CB-4060-BDDB-F51AFF4A4654}"/>
              </a:ext>
            </a:extLst>
          </p:cNvPr>
          <p:cNvSpPr/>
          <p:nvPr/>
        </p:nvSpPr>
        <p:spPr>
          <a:xfrm>
            <a:off x="6644428" y="3783053"/>
            <a:ext cx="1188466" cy="1188466"/>
          </a:xfrm>
          <a:prstGeom prst="donut">
            <a:avLst>
              <a:gd name="adj" fmla="val 1193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443;p49">
            <a:extLst>
              <a:ext uri="{FF2B5EF4-FFF2-40B4-BE49-F238E27FC236}">
                <a16:creationId xmlns:a16="http://schemas.microsoft.com/office/drawing/2014/main" id="{A4AC92CE-0631-830D-DB6F-01E440F48115}"/>
              </a:ext>
            </a:extLst>
          </p:cNvPr>
          <p:cNvSpPr/>
          <p:nvPr/>
        </p:nvSpPr>
        <p:spPr>
          <a:xfrm flipH="1">
            <a:off x="6644427" y="3783053"/>
            <a:ext cx="1188466" cy="1188466"/>
          </a:xfrm>
          <a:prstGeom prst="blockArc">
            <a:avLst>
              <a:gd name="adj1" fmla="val 14471174"/>
              <a:gd name="adj2" fmla="val 16200376"/>
              <a:gd name="adj3" fmla="val 11957"/>
            </a:avLst>
          </a:prstGeom>
          <a:solidFill>
            <a:schemeClr val="dk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445;p49">
            <a:extLst>
              <a:ext uri="{FF2B5EF4-FFF2-40B4-BE49-F238E27FC236}">
                <a16:creationId xmlns:a16="http://schemas.microsoft.com/office/drawing/2014/main" id="{32A8EA52-EE1E-77C6-F371-E59976C7A38C}"/>
              </a:ext>
            </a:extLst>
          </p:cNvPr>
          <p:cNvSpPr txBox="1">
            <a:spLocks/>
          </p:cNvSpPr>
          <p:nvPr/>
        </p:nvSpPr>
        <p:spPr>
          <a:xfrm>
            <a:off x="6811511" y="4200075"/>
            <a:ext cx="873881" cy="4053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"/>
              <a:buNone/>
              <a:defRPr sz="3000" b="1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"/>
              <a:buNone/>
              <a:defRPr sz="3000" b="1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"/>
              <a:buNone/>
              <a:defRPr sz="3000" b="1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"/>
              <a:buNone/>
              <a:defRPr sz="3000" b="1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"/>
              <a:buNone/>
              <a:defRPr sz="3000" b="1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"/>
              <a:buNone/>
              <a:defRPr sz="3000" b="1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"/>
              <a:buNone/>
              <a:defRPr sz="3000" b="1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"/>
              <a:buNone/>
              <a:defRPr sz="3000" b="1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"/>
              <a:buNone/>
              <a:defRPr sz="3000" b="1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9pPr>
          </a:lstStyle>
          <a:p>
            <a:pPr algn="ctr"/>
            <a:r>
              <a:rPr lang="sr-Latn-RS" sz="1800"/>
              <a:t>6.2</a:t>
            </a:r>
            <a:r>
              <a:rPr lang="en" sz="1800"/>
              <a:t>%</a:t>
            </a:r>
          </a:p>
        </p:txBody>
      </p:sp>
      <p:sp>
        <p:nvSpPr>
          <p:cNvPr id="11" name="Google Shape;447;p49">
            <a:extLst>
              <a:ext uri="{FF2B5EF4-FFF2-40B4-BE49-F238E27FC236}">
                <a16:creationId xmlns:a16="http://schemas.microsoft.com/office/drawing/2014/main" id="{7F27F82C-06A1-E231-9501-F77E01D2B160}"/>
              </a:ext>
            </a:extLst>
          </p:cNvPr>
          <p:cNvSpPr txBox="1">
            <a:spLocks/>
          </p:cNvSpPr>
          <p:nvPr/>
        </p:nvSpPr>
        <p:spPr>
          <a:xfrm>
            <a:off x="3113049" y="4232137"/>
            <a:ext cx="873880" cy="4053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"/>
              <a:buNone/>
              <a:defRPr sz="3000" b="1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"/>
              <a:buNone/>
              <a:defRPr sz="3000" b="1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"/>
              <a:buNone/>
              <a:defRPr sz="3000" b="1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"/>
              <a:buNone/>
              <a:defRPr sz="3000" b="1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"/>
              <a:buNone/>
              <a:defRPr sz="3000" b="1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"/>
              <a:buNone/>
              <a:defRPr sz="3000" b="1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"/>
              <a:buNone/>
              <a:defRPr sz="3000" b="1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"/>
              <a:buNone/>
              <a:defRPr sz="3000" b="1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"/>
              <a:buNone/>
              <a:defRPr sz="3000" b="1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9pPr>
          </a:lstStyle>
          <a:p>
            <a:pPr algn="ctr"/>
            <a:r>
              <a:rPr lang="sr-Latn-RS" sz="2000"/>
              <a:t>6</a:t>
            </a:r>
            <a:r>
              <a:rPr lang="en" sz="2000"/>
              <a:t>%</a:t>
            </a:r>
          </a:p>
        </p:txBody>
      </p:sp>
      <p:sp>
        <p:nvSpPr>
          <p:cNvPr id="12" name="Google Shape;448;p49">
            <a:extLst>
              <a:ext uri="{FF2B5EF4-FFF2-40B4-BE49-F238E27FC236}">
                <a16:creationId xmlns:a16="http://schemas.microsoft.com/office/drawing/2014/main" id="{6EA5D0DF-3497-82FD-3EDE-7464BEC599A7}"/>
              </a:ext>
            </a:extLst>
          </p:cNvPr>
          <p:cNvSpPr/>
          <p:nvPr/>
        </p:nvSpPr>
        <p:spPr>
          <a:xfrm flipH="1">
            <a:off x="2921404" y="3783053"/>
            <a:ext cx="1188467" cy="1188467"/>
          </a:xfrm>
          <a:prstGeom prst="blockArc">
            <a:avLst>
              <a:gd name="adj1" fmla="val 14741506"/>
              <a:gd name="adj2" fmla="val 16200376"/>
              <a:gd name="adj3" fmla="val 11957"/>
            </a:avLst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870254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Waves and Optics - Science - 10th Grade by Slidesgo">
  <a:themeElements>
    <a:clrScheme name="Simple Light">
      <a:dk1>
        <a:srgbClr val="041B2D"/>
      </a:dk1>
      <a:lt1>
        <a:srgbClr val="F8F8F8"/>
      </a:lt1>
      <a:dk2>
        <a:srgbClr val="C375DA"/>
      </a:dk2>
      <a:lt2>
        <a:srgbClr val="F58ACB"/>
      </a:lt2>
      <a:accent1>
        <a:srgbClr val="FF6D6D"/>
      </a:accent1>
      <a:accent2>
        <a:srgbClr val="FF9736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41B2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756</TotalTime>
  <Words>283</Words>
  <Application>Microsoft Office PowerPoint</Application>
  <PresentationFormat>On-screen Show (16:9)</PresentationFormat>
  <Paragraphs>82</Paragraphs>
  <Slides>15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Encode Sans</vt:lpstr>
      <vt:lpstr>Calibri</vt:lpstr>
      <vt:lpstr>Lato</vt:lpstr>
      <vt:lpstr>DM Sans</vt:lpstr>
      <vt:lpstr>Cambria Math</vt:lpstr>
      <vt:lpstr>Arial</vt:lpstr>
      <vt:lpstr>Waves and Optics - Science - 10th Grade by Slidesgo</vt:lpstr>
      <vt:lpstr>Mikrostrip periodične strukture i njihova primena na filtar nepropusnik opsega</vt:lpstr>
      <vt:lpstr>Periodične strukture</vt:lpstr>
      <vt:lpstr>Zabranjene zone</vt:lpstr>
      <vt:lpstr>Filtri</vt:lpstr>
      <vt:lpstr>ABCD matrica</vt:lpstr>
      <vt:lpstr>Karakteristična impedansa</vt:lpstr>
      <vt:lpstr>Početna struktura</vt:lpstr>
      <vt:lpstr>k-β dijagrami – teorijska analiza</vt:lpstr>
      <vt:lpstr>k-β dijagrami – teorijska analiza</vt:lpstr>
      <vt:lpstr>Projektovanje filtra</vt:lpstr>
      <vt:lpstr>Fabrikovanje i merenje</vt:lpstr>
      <vt:lpstr>S parametri</vt:lpstr>
      <vt:lpstr>Zaključak</vt:lpstr>
      <vt:lpstr>Hvala…</vt:lpstr>
      <vt:lpstr>Hvala na pažnji!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Mikrostrip periodične strukture i njihova primena na filtar nepropusnik opsega</dc:title>
  <cp:lastModifiedBy>Mihajlo Ninkov</cp:lastModifiedBy>
  <cp:revision>2</cp:revision>
  <dcterms:modified xsi:type="dcterms:W3CDTF">2024-03-07T12:11:35Z</dcterms:modified>
</cp:coreProperties>
</file>